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002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73A8-9570-41F8-A746-9C8E93CB1EF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7FAD-18A2-4328-B0CC-3C2DD37388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Problem/Compromise Card Instructions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 smtClean="0"/>
              <a:t>Use these graphics when conflict arises within a group.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/>
              <a:t>Step 1: </a:t>
            </a:r>
            <a:r>
              <a:rPr lang="en-US" sz="1800" dirty="0" smtClean="0"/>
              <a:t>Complaining party identifies problem AND their proposed solution.</a:t>
            </a:r>
          </a:p>
          <a:p>
            <a:pPr>
              <a:buNone/>
            </a:pPr>
            <a:r>
              <a:rPr lang="en-US" sz="1800" b="1" dirty="0" smtClean="0"/>
              <a:t>Step 2: </a:t>
            </a:r>
            <a:r>
              <a:rPr lang="en-US" sz="1800" dirty="0" smtClean="0"/>
              <a:t>They give the problem card to the other party.</a:t>
            </a:r>
          </a:p>
          <a:p>
            <a:pPr>
              <a:buNone/>
            </a:pPr>
            <a:r>
              <a:rPr lang="en-US" sz="1800" b="1" dirty="0" smtClean="0"/>
              <a:t>Step 3: </a:t>
            </a:r>
            <a:r>
              <a:rPr lang="en-US" sz="1800" dirty="0" smtClean="0"/>
              <a:t>The other party has 24 hours to think, reflect and respond in writing.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	</a:t>
            </a:r>
          </a:p>
          <a:p>
            <a:pPr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895600"/>
          <a:ext cx="7620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Choice 1: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They agree with the solution and state how they will comply with/adopt the solution using the “I will…” prompt.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Choice 2: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They disagree with the solution and propose a counter solution.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95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 dirty="0" smtClean="0"/>
                        <a:t>Step</a:t>
                      </a:r>
                      <a:r>
                        <a:rPr lang="en-US" sz="1600" b="1" baseline="0" dirty="0" smtClean="0"/>
                        <a:t> 4:</a:t>
                      </a:r>
                      <a:endParaRPr lang="en-US" sz="1600" b="1" dirty="0" smtClean="0"/>
                    </a:p>
                    <a:p>
                      <a:pPr algn="ctr">
                        <a:buNone/>
                      </a:pPr>
                      <a:r>
                        <a:rPr lang="en-US" sz="1600" dirty="0" smtClean="0"/>
                        <a:t>The other party returns the card to the complaining party and they kiss and</a:t>
                      </a:r>
                    </a:p>
                    <a:p>
                      <a:pPr algn="ctr">
                        <a:buNone/>
                      </a:pPr>
                      <a:r>
                        <a:rPr lang="en-US" sz="1600" dirty="0" smtClean="0"/>
                        <a:t>make-up.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Step</a:t>
                      </a:r>
                      <a:r>
                        <a:rPr lang="en-US" sz="1600" b="1" baseline="0" dirty="0" smtClean="0"/>
                        <a:t> 4: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Complaining</a:t>
                      </a:r>
                      <a:r>
                        <a:rPr lang="en-US" sz="1600" baseline="0" dirty="0" smtClean="0"/>
                        <a:t> party fills out a compromise card.  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A conference with the students may be advisable at this point.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533400"/>
            <a:ext cx="40386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2"/>
                </a:solidFill>
              </a:rPr>
              <a:t>Problem: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600" y="2057400"/>
            <a:ext cx="4038600" cy="152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2"/>
                </a:solidFill>
              </a:rPr>
              <a:t>Solution: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4267200"/>
            <a:ext cx="1981200" cy="2438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I will…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62200" y="4267200"/>
            <a:ext cx="1981200" cy="2438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My counter-solution is:</a:t>
            </a:r>
            <a:endParaRPr lang="en-US" sz="1300" dirty="0">
              <a:solidFill>
                <a:schemeClr val="tx2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9600" y="3657600"/>
            <a:ext cx="1295400" cy="533400"/>
            <a:chOff x="609600" y="3657600"/>
            <a:chExt cx="1295400" cy="533400"/>
          </a:xfrm>
        </p:grpSpPr>
        <p:sp>
          <p:nvSpPr>
            <p:cNvPr id="7" name="Down Arrow 6"/>
            <p:cNvSpPr/>
            <p:nvPr/>
          </p:nvSpPr>
          <p:spPr>
            <a:xfrm>
              <a:off x="609600" y="3657600"/>
              <a:ext cx="1295400" cy="533400"/>
            </a:xfrm>
            <a:prstGeom prst="down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4400" y="3810001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667000" y="3657600"/>
            <a:ext cx="1295400" cy="533400"/>
            <a:chOff x="2667000" y="3657600"/>
            <a:chExt cx="1295400" cy="533400"/>
          </a:xfrm>
        </p:grpSpPr>
        <p:sp>
          <p:nvSpPr>
            <p:cNvPr id="8" name="Down Arrow 7"/>
            <p:cNvSpPr/>
            <p:nvPr/>
          </p:nvSpPr>
          <p:spPr>
            <a:xfrm>
              <a:off x="2667000" y="3657600"/>
              <a:ext cx="1295400" cy="533400"/>
            </a:xfrm>
            <a:prstGeom prst="downArrow">
              <a:avLst>
                <a:gd name="adj1" fmla="val 50000"/>
                <a:gd name="adj2" fmla="val 482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3810000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disagree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4876800" y="533400"/>
            <a:ext cx="40386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2"/>
                </a:solidFill>
              </a:rPr>
              <a:t>Problem: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76800" y="2057400"/>
            <a:ext cx="4038600" cy="152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2"/>
                </a:solidFill>
              </a:rPr>
              <a:t>Solution: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257800" y="3657600"/>
            <a:ext cx="1295400" cy="533400"/>
            <a:chOff x="609600" y="3657600"/>
            <a:chExt cx="1295400" cy="533400"/>
          </a:xfrm>
        </p:grpSpPr>
        <p:sp>
          <p:nvSpPr>
            <p:cNvPr id="17" name="Down Arrow 16"/>
            <p:cNvSpPr/>
            <p:nvPr/>
          </p:nvSpPr>
          <p:spPr>
            <a:xfrm>
              <a:off x="609600" y="3657600"/>
              <a:ext cx="1295400" cy="533400"/>
            </a:xfrm>
            <a:prstGeom prst="down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0" y="3810001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15200" y="3657600"/>
            <a:ext cx="1295400" cy="533400"/>
            <a:chOff x="2667000" y="3657600"/>
            <a:chExt cx="1295400" cy="533400"/>
          </a:xfrm>
        </p:grpSpPr>
        <p:sp>
          <p:nvSpPr>
            <p:cNvPr id="21" name="Down Arrow 20"/>
            <p:cNvSpPr/>
            <p:nvPr/>
          </p:nvSpPr>
          <p:spPr>
            <a:xfrm>
              <a:off x="2667000" y="3657600"/>
              <a:ext cx="1295400" cy="533400"/>
            </a:xfrm>
            <a:prstGeom prst="downArrow">
              <a:avLst>
                <a:gd name="adj1" fmla="val 50000"/>
                <a:gd name="adj2" fmla="val 482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95600" y="3810000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disagree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4876800" y="4267200"/>
            <a:ext cx="1981200" cy="2438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I will…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10400" y="4267200"/>
            <a:ext cx="1981200" cy="2438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My counter-solution is: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85800" y="152400"/>
            <a:ext cx="3048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 Card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334000" y="152400"/>
            <a:ext cx="3048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 Card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609600"/>
            <a:ext cx="4038600" cy="1676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2"/>
                </a:solidFill>
              </a:rPr>
              <a:t>Your counter-solution is: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3124200"/>
            <a:ext cx="1981200" cy="3581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We/I will…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62200" y="3124200"/>
            <a:ext cx="1981200" cy="3581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I propose a compromise:</a:t>
            </a:r>
            <a:endParaRPr lang="en-US" sz="1300" dirty="0">
              <a:solidFill>
                <a:schemeClr val="tx2"/>
              </a:solidFill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609600" y="2438400"/>
            <a:ext cx="1295400" cy="533400"/>
            <a:chOff x="609600" y="3657600"/>
            <a:chExt cx="1295400" cy="533400"/>
          </a:xfrm>
        </p:grpSpPr>
        <p:sp>
          <p:nvSpPr>
            <p:cNvPr id="7" name="Down Arrow 6"/>
            <p:cNvSpPr/>
            <p:nvPr/>
          </p:nvSpPr>
          <p:spPr>
            <a:xfrm>
              <a:off x="609600" y="3657600"/>
              <a:ext cx="1295400" cy="533400"/>
            </a:xfrm>
            <a:prstGeom prst="down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4400" y="3810001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2590800" y="2438400"/>
            <a:ext cx="1295400" cy="533400"/>
            <a:chOff x="2667000" y="3657600"/>
            <a:chExt cx="1295400" cy="533400"/>
          </a:xfrm>
        </p:grpSpPr>
        <p:sp>
          <p:nvSpPr>
            <p:cNvPr id="8" name="Down Arrow 7"/>
            <p:cNvSpPr/>
            <p:nvPr/>
          </p:nvSpPr>
          <p:spPr>
            <a:xfrm>
              <a:off x="2667000" y="3657600"/>
              <a:ext cx="1295400" cy="533400"/>
            </a:xfrm>
            <a:prstGeom prst="downArrow">
              <a:avLst>
                <a:gd name="adj1" fmla="val 50000"/>
                <a:gd name="adj2" fmla="val 482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95600" y="3810000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disagree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4876800" y="609600"/>
            <a:ext cx="4038600" cy="1676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chemeClr val="tx2"/>
                </a:solidFill>
              </a:rPr>
              <a:t>Your counter-solution is: 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4" name="Group 15"/>
          <p:cNvGrpSpPr/>
          <p:nvPr/>
        </p:nvGrpSpPr>
        <p:grpSpPr>
          <a:xfrm>
            <a:off x="5257800" y="2438400"/>
            <a:ext cx="1295400" cy="533400"/>
            <a:chOff x="609600" y="3657600"/>
            <a:chExt cx="1295400" cy="533400"/>
          </a:xfrm>
        </p:grpSpPr>
        <p:sp>
          <p:nvSpPr>
            <p:cNvPr id="17" name="Down Arrow 16"/>
            <p:cNvSpPr/>
            <p:nvPr/>
          </p:nvSpPr>
          <p:spPr>
            <a:xfrm>
              <a:off x="609600" y="3657600"/>
              <a:ext cx="1295400" cy="533400"/>
            </a:xfrm>
            <a:prstGeom prst="down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0" y="3810001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9"/>
          <p:cNvGrpSpPr/>
          <p:nvPr/>
        </p:nvGrpSpPr>
        <p:grpSpPr>
          <a:xfrm>
            <a:off x="7239000" y="2438400"/>
            <a:ext cx="1295400" cy="533400"/>
            <a:chOff x="2667000" y="3657600"/>
            <a:chExt cx="1295400" cy="533400"/>
          </a:xfrm>
        </p:grpSpPr>
        <p:sp>
          <p:nvSpPr>
            <p:cNvPr id="21" name="Down Arrow 20"/>
            <p:cNvSpPr/>
            <p:nvPr/>
          </p:nvSpPr>
          <p:spPr>
            <a:xfrm>
              <a:off x="2667000" y="3657600"/>
              <a:ext cx="1295400" cy="533400"/>
            </a:xfrm>
            <a:prstGeom prst="downArrow">
              <a:avLst>
                <a:gd name="adj1" fmla="val 50000"/>
                <a:gd name="adj2" fmla="val 482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95600" y="3810000"/>
              <a:ext cx="838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  I disagree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4876800" y="3124200"/>
            <a:ext cx="1981200" cy="3581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We/I will…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010400" y="3124200"/>
            <a:ext cx="1981200" cy="3581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300" dirty="0" smtClean="0">
                <a:solidFill>
                  <a:schemeClr val="tx2"/>
                </a:solidFill>
              </a:rPr>
              <a:t>I propose a compromise:</a:t>
            </a:r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85800" y="152400"/>
            <a:ext cx="3048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Card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410200" y="152400"/>
            <a:ext cx="3048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Card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161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Problem/Compromise Card Instructions Use these graphics when conflict arises within a group.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Charity1</dc:creator>
  <cp:lastModifiedBy>ocm boces</cp:lastModifiedBy>
  <cp:revision>4</cp:revision>
  <dcterms:created xsi:type="dcterms:W3CDTF">2010-11-14T15:43:52Z</dcterms:created>
  <dcterms:modified xsi:type="dcterms:W3CDTF">2015-10-10T12:12:44Z</dcterms:modified>
</cp:coreProperties>
</file>