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1" r:id="rId3"/>
    <p:sldId id="265" r:id="rId4"/>
    <p:sldId id="262" r:id="rId5"/>
    <p:sldId id="264" r:id="rId6"/>
    <p:sldId id="260"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0B87"/>
    <a:srgbClr val="260F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E8FC9-0EC2-417F-B341-CADECCA7C9F4}" type="datetimeFigureOut">
              <a:rPr lang="en-US" smtClean="0"/>
              <a:t>5/31/2015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ABD66-9918-4782-9217-F37F6B850C9B}" type="slidenum">
              <a:rPr lang="en-US" smtClean="0"/>
              <a:t>‹#›</a:t>
            </a:fld>
            <a:endParaRPr lang="en-US" dirty="0"/>
          </a:p>
        </p:txBody>
      </p:sp>
    </p:spTree>
    <p:extLst>
      <p:ext uri="{BB962C8B-B14F-4D97-AF65-F5344CB8AC3E}">
        <p14:creationId xmlns:p14="http://schemas.microsoft.com/office/powerpoint/2010/main" val="134335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6071" indent="-216071"/>
            <a:endParaRPr lang="en-US" altLang="en-US" dirty="0" smtClean="0">
              <a:latin typeface="Times" pitchFamily="18" charset="0"/>
              <a:ea typeface="MS PGothic" pitchFamily="34" charset="-128"/>
            </a:endParaRPr>
          </a:p>
        </p:txBody>
      </p:sp>
      <p:sp>
        <p:nvSpPr>
          <p:cNvPr id="87044" name="Slide Number Placeholder 3"/>
          <p:cNvSpPr>
            <a:spLocks noGrp="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marL="702233" indent="-270090"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marL="1080357"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marL="1512500"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marL="1944643"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38913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3362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27811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22602"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a:spcBef>
                <a:spcPct val="0"/>
              </a:spcBef>
              <a:buClrTx/>
              <a:buFontTx/>
              <a:buNone/>
              <a:defRPr/>
            </a:pPr>
            <a:fld id="{27B919B6-D68B-4773-B749-24DB08B00C8B}" type="slidenum">
              <a:rPr lang="en-US" altLang="en-US" smtClean="0">
                <a:solidFill>
                  <a:schemeClr val="tx1"/>
                </a:solidFill>
                <a:latin typeface="Times" pitchFamily="18" charset="0"/>
                <a:ea typeface="MS PGothic" pitchFamily="34" charset="-128"/>
              </a:rPr>
              <a:pPr>
                <a:spcBef>
                  <a:spcPct val="0"/>
                </a:spcBef>
                <a:buClrTx/>
                <a:buFontTx/>
                <a:buNone/>
                <a:defRPr/>
              </a:pPr>
              <a:t>2</a:t>
            </a:fld>
            <a:endParaRPr lang="en-US" altLang="en-US" dirty="0" smtClean="0">
              <a:solidFill>
                <a:schemeClr val="tx1"/>
              </a:solidFill>
              <a:latin typeface="Times" pitchFamily="18" charset="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6071" indent="-216071"/>
            <a:endParaRPr lang="en-US" altLang="en-US" dirty="0" smtClean="0">
              <a:latin typeface="Times" pitchFamily="18" charset="0"/>
              <a:ea typeface="MS PGothic" pitchFamily="34" charset="-128"/>
            </a:endParaRPr>
          </a:p>
        </p:txBody>
      </p:sp>
      <p:sp>
        <p:nvSpPr>
          <p:cNvPr id="98308" name="Slide Number Placehold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marL="702233" indent="-270090"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marL="1080357"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marL="1512500"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marL="1944643"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38913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3362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27811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22602"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a:spcBef>
                <a:spcPct val="0"/>
              </a:spcBef>
              <a:buClrTx/>
              <a:buFontTx/>
              <a:buNone/>
            </a:pPr>
            <a:fld id="{629E4132-4C75-44C7-8590-423CE1CB610D}" type="slidenum">
              <a:rPr lang="en-US" altLang="en-US" smtClean="0">
                <a:solidFill>
                  <a:schemeClr val="tx1"/>
                </a:solidFill>
                <a:latin typeface="Times" pitchFamily="18" charset="0"/>
                <a:ea typeface="MS PGothic" pitchFamily="34" charset="-128"/>
              </a:rPr>
              <a:pPr>
                <a:spcBef>
                  <a:spcPct val="0"/>
                </a:spcBef>
                <a:buClrTx/>
                <a:buFontTx/>
                <a:buNone/>
              </a:pPr>
              <a:t>3</a:t>
            </a:fld>
            <a:endParaRPr lang="en-US" altLang="en-US" dirty="0" smtClean="0">
              <a:solidFill>
                <a:schemeClr val="tx1"/>
              </a:solidFill>
              <a:latin typeface="Times" pitchFamily="18" charset="0"/>
              <a:ea typeface="MS PGothic"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94212" name="Slide Number Placeholder 3"/>
          <p:cNvSpPr>
            <a:spLocks noGrp="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44469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8918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33367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7816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eaLnBrk="1" hangingPunct="1">
              <a:spcBef>
                <a:spcPct val="0"/>
              </a:spcBef>
              <a:buClrTx/>
              <a:buFontTx/>
              <a:buNone/>
              <a:defRPr/>
            </a:pPr>
            <a:fld id="{B8A7D05A-A681-415C-9573-FF6E467B5E82}" type="slidenum">
              <a:rPr lang="en-US" altLang="en-US" sz="1300">
                <a:ea typeface="MS PGothic" pitchFamily="34" charset="-128"/>
              </a:rPr>
              <a:pPr eaLnBrk="1" hangingPunct="1">
                <a:spcBef>
                  <a:spcPct val="0"/>
                </a:spcBef>
                <a:buClrTx/>
                <a:buFontTx/>
                <a:buNone/>
                <a:defRPr/>
              </a:pPr>
              <a:t>4</a:t>
            </a:fld>
            <a:endParaRPr lang="en-US" altLang="en-US" sz="1300" dirty="0">
              <a:ea typeface="MS PGothic"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18" charset="0"/>
            </a:endParaRPr>
          </a:p>
        </p:txBody>
      </p:sp>
      <p:sp>
        <p:nvSpPr>
          <p:cNvPr id="94212" name="Slide Number Placeholder 3"/>
          <p:cNvSpPr>
            <a:spLocks noGrp="1"/>
          </p:cNvSpPr>
          <p:nvPr>
            <p:ph type="sldNum"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44469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8918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33367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78164" indent="-222245"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eaLnBrk="1" hangingPunct="1">
              <a:spcBef>
                <a:spcPct val="0"/>
              </a:spcBef>
              <a:buClrTx/>
              <a:buFontTx/>
              <a:buNone/>
              <a:defRPr/>
            </a:pPr>
            <a:fld id="{B8A7D05A-A681-415C-9573-FF6E467B5E82}" type="slidenum">
              <a:rPr lang="en-US" altLang="en-US" sz="1300">
                <a:ea typeface="MS PGothic" pitchFamily="34" charset="-128"/>
              </a:rPr>
              <a:pPr eaLnBrk="1" hangingPunct="1">
                <a:spcBef>
                  <a:spcPct val="0"/>
                </a:spcBef>
                <a:buClrTx/>
                <a:buFontTx/>
                <a:buNone/>
                <a:defRPr/>
              </a:pPr>
              <a:t>5</a:t>
            </a:fld>
            <a:endParaRPr lang="en-US" altLang="en-US" sz="1300" dirty="0">
              <a:ea typeface="MS PGothic"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6071" indent="-216071"/>
            <a:endParaRPr lang="en-US" altLang="en-US" dirty="0" smtClean="0">
              <a:latin typeface="Times" pitchFamily="18" charset="0"/>
              <a:ea typeface="MS PGothic" pitchFamily="34" charset="-128"/>
            </a:endParaRPr>
          </a:p>
        </p:txBody>
      </p:sp>
      <p:sp>
        <p:nvSpPr>
          <p:cNvPr id="124932" name="Slide Number Placehold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marL="702233" indent="-270090"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marL="1080357"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marL="1512500"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marL="1944643"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38913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3362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27811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22602"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a:spcBef>
                <a:spcPct val="0"/>
              </a:spcBef>
              <a:buClrTx/>
              <a:buFontTx/>
              <a:buNone/>
            </a:pPr>
            <a:fld id="{984DB040-F181-4DC1-B5FC-31111AA084F9}" type="slidenum">
              <a:rPr lang="en-US" altLang="en-US" sz="1300">
                <a:solidFill>
                  <a:schemeClr val="tx1"/>
                </a:solidFill>
                <a:latin typeface="Times" pitchFamily="18" charset="0"/>
                <a:ea typeface="MS PGothic" pitchFamily="34" charset="-128"/>
              </a:rPr>
              <a:pPr>
                <a:spcBef>
                  <a:spcPct val="0"/>
                </a:spcBef>
                <a:buClrTx/>
                <a:buFontTx/>
                <a:buNone/>
              </a:pPr>
              <a:t>6</a:t>
            </a:fld>
            <a:endParaRPr lang="en-US" altLang="en-US" sz="1300" dirty="0">
              <a:solidFill>
                <a:schemeClr val="tx1"/>
              </a:solidFill>
              <a:latin typeface="Times" pitchFamily="18" charset="0"/>
              <a:ea typeface="MS PGothic"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16071" indent="-216071"/>
            <a:endParaRPr lang="en-US" altLang="en-US" dirty="0" smtClean="0">
              <a:latin typeface="Times" pitchFamily="18" charset="0"/>
              <a:ea typeface="MS PGothic" pitchFamily="34" charset="-128"/>
            </a:endParaRPr>
          </a:p>
        </p:txBody>
      </p:sp>
      <p:sp>
        <p:nvSpPr>
          <p:cNvPr id="124932" name="Slide Number Placeholder 3"/>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1pPr>
            <a:lvl2pPr marL="702233" indent="-270090"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2pPr>
            <a:lvl3pPr marL="1080357"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3pPr>
            <a:lvl4pPr marL="1512500"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4pPr>
            <a:lvl5pPr marL="1944643" indent="-216071" eaLnBrk="0" hangingPunct="0">
              <a:spcBef>
                <a:spcPct val="30000"/>
              </a:spcBef>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5pPr>
            <a:lvl6pPr marL="238913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6pPr>
            <a:lvl7pPr marL="283362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7pPr>
            <a:lvl8pPr marL="3278113"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8pPr>
            <a:lvl9pPr marL="3722602" indent="-216071" defTabSz="444490" eaLnBrk="0" fontAlgn="base" hangingPunct="0">
              <a:spcBef>
                <a:spcPct val="30000"/>
              </a:spcBef>
              <a:spcAft>
                <a:spcPct val="0"/>
              </a:spcAft>
              <a:buClr>
                <a:srgbClr val="000000"/>
              </a:buClr>
              <a:buSzPct val="100000"/>
              <a:buFont typeface="Times New Roman" pitchFamily="18" charset="0"/>
              <a:tabLst>
                <a:tab pos="0" algn="l"/>
                <a:tab pos="432143" algn="l"/>
                <a:tab pos="864286" algn="l"/>
                <a:tab pos="1296429" algn="l"/>
                <a:tab pos="1728572" algn="l"/>
                <a:tab pos="2160715" algn="l"/>
                <a:tab pos="2594401" algn="l"/>
                <a:tab pos="3026544" algn="l"/>
                <a:tab pos="3458687" algn="l"/>
                <a:tab pos="3890830" algn="l"/>
                <a:tab pos="4322973" algn="l"/>
                <a:tab pos="4755116" algn="l"/>
                <a:tab pos="5188802" algn="l"/>
                <a:tab pos="5620944" algn="l"/>
                <a:tab pos="6053087" algn="l"/>
                <a:tab pos="6485230" algn="l"/>
                <a:tab pos="6917373" algn="l"/>
                <a:tab pos="7351060" algn="l"/>
                <a:tab pos="7783203" algn="l"/>
                <a:tab pos="8215346" algn="l"/>
                <a:tab pos="8647489" algn="l"/>
              </a:tabLst>
              <a:defRPr sz="1200">
                <a:solidFill>
                  <a:srgbClr val="000000"/>
                </a:solidFill>
                <a:latin typeface="Times New Roman" pitchFamily="18" charset="0"/>
              </a:defRPr>
            </a:lvl9pPr>
          </a:lstStyle>
          <a:p>
            <a:pPr>
              <a:spcBef>
                <a:spcPct val="0"/>
              </a:spcBef>
              <a:buClrTx/>
              <a:buFontTx/>
              <a:buNone/>
            </a:pPr>
            <a:fld id="{984DB040-F181-4DC1-B5FC-31111AA084F9}" type="slidenum">
              <a:rPr lang="en-US" altLang="en-US" sz="1300">
                <a:solidFill>
                  <a:schemeClr val="tx1"/>
                </a:solidFill>
                <a:latin typeface="Times" pitchFamily="18" charset="0"/>
                <a:ea typeface="MS PGothic" pitchFamily="34" charset="-128"/>
              </a:rPr>
              <a:pPr>
                <a:spcBef>
                  <a:spcPct val="0"/>
                </a:spcBef>
                <a:buClrTx/>
                <a:buFontTx/>
                <a:buNone/>
              </a:pPr>
              <a:t>7</a:t>
            </a:fld>
            <a:endParaRPr lang="en-US" altLang="en-US" sz="1300" dirty="0">
              <a:solidFill>
                <a:schemeClr val="tx1"/>
              </a:solidFill>
              <a:latin typeface="Times" pitchFamily="18" charset="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1159186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1275557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239844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260819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406768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210251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271078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3815158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155173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1381302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A6C7B-AE46-4B0D-9F30-11BCE31FCF6C}" type="datetimeFigureOut">
              <a:rPr lang="en-US" smtClean="0"/>
              <a:t>5/31/2015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EFDE45-CE5A-441E-AA71-9BF08EF9C2A1}" type="slidenum">
              <a:rPr lang="en-US" smtClean="0"/>
              <a:t>‹#›</a:t>
            </a:fld>
            <a:endParaRPr lang="en-US" dirty="0"/>
          </a:p>
        </p:txBody>
      </p:sp>
    </p:spTree>
    <p:extLst>
      <p:ext uri="{BB962C8B-B14F-4D97-AF65-F5344CB8AC3E}">
        <p14:creationId xmlns:p14="http://schemas.microsoft.com/office/powerpoint/2010/main" val="218589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6A6C7B-AE46-4B0D-9F30-11BCE31FCF6C}" type="datetimeFigureOut">
              <a:rPr lang="en-US" smtClean="0"/>
              <a:t>5/31/2015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FDE45-CE5A-441E-AA71-9BF08EF9C2A1}" type="slidenum">
              <a:rPr lang="en-US" smtClean="0"/>
              <a:t>‹#›</a:t>
            </a:fld>
            <a:endParaRPr lang="en-US" dirty="0"/>
          </a:p>
        </p:txBody>
      </p:sp>
    </p:spTree>
    <p:extLst>
      <p:ext uri="{BB962C8B-B14F-4D97-AF65-F5344CB8AC3E}">
        <p14:creationId xmlns:p14="http://schemas.microsoft.com/office/powerpoint/2010/main" val="1024787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nsrfharmony.org/free-resources/protoco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8" y="1"/>
            <a:ext cx="9146458" cy="762000"/>
          </a:xfrm>
          <a:solidFill>
            <a:srgbClr val="260FB1"/>
          </a:solidFill>
        </p:spPr>
        <p:txBody>
          <a:bodyPr/>
          <a:lstStyle/>
          <a:p>
            <a:r>
              <a:rPr lang="en-US" b="1" dirty="0" smtClean="0">
                <a:solidFill>
                  <a:schemeClr val="bg1"/>
                </a:solidFill>
              </a:rPr>
              <a:t>Protocols for </a:t>
            </a:r>
            <a:r>
              <a:rPr lang="en-US" b="1" dirty="0" smtClean="0">
                <a:solidFill>
                  <a:schemeClr val="bg1"/>
                </a:solidFill>
              </a:rPr>
              <a:t>Critique &amp; </a:t>
            </a:r>
            <a:r>
              <a:rPr lang="en-US" b="1" dirty="0" smtClean="0">
                <a:solidFill>
                  <a:schemeClr val="bg1"/>
                </a:solidFill>
              </a:rPr>
              <a:t>Revision </a:t>
            </a:r>
            <a:endParaRPr lang="en-US" b="1" dirty="0">
              <a:solidFill>
                <a:schemeClr val="bg1"/>
              </a:solidFill>
            </a:endParaRPr>
          </a:p>
        </p:txBody>
      </p:sp>
      <p:sp>
        <p:nvSpPr>
          <p:cNvPr id="3" name="Subtitle 2"/>
          <p:cNvSpPr>
            <a:spLocks noGrp="1"/>
          </p:cNvSpPr>
          <p:nvPr>
            <p:ph type="subTitle" idx="1"/>
          </p:nvPr>
        </p:nvSpPr>
        <p:spPr>
          <a:xfrm>
            <a:off x="304800" y="1066800"/>
            <a:ext cx="8229600" cy="4038600"/>
          </a:xfrm>
        </p:spPr>
        <p:txBody>
          <a:bodyPr>
            <a:normAutofit lnSpcReduction="10000"/>
          </a:bodyPr>
          <a:lstStyle/>
          <a:p>
            <a:pPr marL="457200" indent="-457200" algn="l">
              <a:buFont typeface="Arial" panose="020B0604020202020204" pitchFamily="34" charset="0"/>
              <a:buChar char="•"/>
            </a:pPr>
            <a:r>
              <a:rPr lang="en-US" b="1" dirty="0" smtClean="0">
                <a:solidFill>
                  <a:schemeClr val="tx1"/>
                </a:solidFill>
              </a:rPr>
              <a:t>Use with students and </a:t>
            </a:r>
            <a:r>
              <a:rPr lang="en-US" b="1" dirty="0" smtClean="0">
                <a:solidFill>
                  <a:schemeClr val="tx1"/>
                </a:solidFill>
              </a:rPr>
              <a:t>with teacher peers to </a:t>
            </a:r>
            <a:r>
              <a:rPr lang="en-US" b="1" dirty="0" smtClean="0">
                <a:solidFill>
                  <a:schemeClr val="tx1"/>
                </a:solidFill>
              </a:rPr>
              <a:t>receive critical feedback for </a:t>
            </a:r>
            <a:r>
              <a:rPr lang="en-US" b="1" dirty="0" smtClean="0">
                <a:solidFill>
                  <a:schemeClr val="tx1"/>
                </a:solidFill>
              </a:rPr>
              <a:t>improvement</a:t>
            </a:r>
          </a:p>
          <a:p>
            <a:pPr marL="457200" indent="-457200" algn="l">
              <a:buFont typeface="Arial" panose="020B0604020202020204" pitchFamily="34" charset="0"/>
              <a:buChar char="•"/>
            </a:pPr>
            <a:r>
              <a:rPr lang="en-US" b="1" dirty="0" smtClean="0">
                <a:solidFill>
                  <a:schemeClr val="tx1"/>
                </a:solidFill>
              </a:rPr>
              <a:t>Change the time and criteria as needed </a:t>
            </a:r>
          </a:p>
          <a:p>
            <a:pPr marL="457200" indent="-457200" algn="l">
              <a:buFont typeface="Arial" panose="020B0604020202020204" pitchFamily="34" charset="0"/>
              <a:buChar char="•"/>
            </a:pPr>
            <a:r>
              <a:rPr lang="en-US" b="1" dirty="0" smtClean="0">
                <a:solidFill>
                  <a:schemeClr val="tx1"/>
                </a:solidFill>
              </a:rPr>
              <a:t>Other resource protocols</a:t>
            </a:r>
          </a:p>
          <a:p>
            <a:pPr marL="914400" lvl="1" indent="-457200" algn="l">
              <a:buFont typeface="Arial" panose="020B0604020202020204" pitchFamily="34" charset="0"/>
              <a:buChar char="•"/>
            </a:pPr>
            <a:r>
              <a:rPr lang="en-US" b="1" dirty="0">
                <a:solidFill>
                  <a:schemeClr val="tx1"/>
                </a:solidFill>
                <a:hlinkClick r:id="rId2"/>
              </a:rPr>
              <a:t>http://</a:t>
            </a:r>
            <a:r>
              <a:rPr lang="en-US" b="1" dirty="0" smtClean="0">
                <a:solidFill>
                  <a:schemeClr val="tx1"/>
                </a:solidFill>
                <a:hlinkClick r:id="rId2"/>
              </a:rPr>
              <a:t>www.nsrfharmony.org/free-resources/protocols</a:t>
            </a:r>
            <a:endParaRPr lang="en-US" b="1" dirty="0" smtClean="0">
              <a:solidFill>
                <a:schemeClr val="tx1"/>
              </a:solidFill>
            </a:endParaRPr>
          </a:p>
          <a:p>
            <a:pPr marL="914400" lvl="1" indent="-457200" algn="l">
              <a:buFont typeface="Arial" panose="020B0604020202020204" pitchFamily="34" charset="0"/>
              <a:buChar char="•"/>
            </a:pPr>
            <a:r>
              <a:rPr lang="en-US" b="1" dirty="0">
                <a:solidFill>
                  <a:schemeClr val="tx1"/>
                </a:solidFill>
              </a:rPr>
              <a:t>https://www.engageny.org/search-site/protocols?solrsort=score%20desc</a:t>
            </a:r>
            <a:endParaRPr lang="en-US" b="1" dirty="0">
              <a:solidFill>
                <a:schemeClr val="tx1"/>
              </a:solidFill>
            </a:endParaRPr>
          </a:p>
        </p:txBody>
      </p:sp>
    </p:spTree>
    <p:extLst>
      <p:ext uri="{BB962C8B-B14F-4D97-AF65-F5344CB8AC3E}">
        <p14:creationId xmlns:p14="http://schemas.microsoft.com/office/powerpoint/2010/main" val="102466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2213" name="Group 69"/>
          <p:cNvGraphicFramePr>
            <a:graphicFrameLocks noGrp="1"/>
          </p:cNvGraphicFramePr>
          <p:nvPr>
            <p:extLst>
              <p:ext uri="{D42A27DB-BD31-4B8C-83A1-F6EECF244321}">
                <p14:modId xmlns:p14="http://schemas.microsoft.com/office/powerpoint/2010/main" val="596390300"/>
              </p:ext>
            </p:extLst>
          </p:nvPr>
        </p:nvGraphicFramePr>
        <p:xfrm>
          <a:off x="152400" y="152400"/>
          <a:ext cx="8839200" cy="6615251"/>
        </p:xfrm>
        <a:graphic>
          <a:graphicData uri="http://schemas.openxmlformats.org/drawingml/2006/table">
            <a:tbl>
              <a:tblPr/>
              <a:tblGrid>
                <a:gridCol w="1524000"/>
                <a:gridCol w="6019800"/>
                <a:gridCol w="1295400"/>
              </a:tblGrid>
              <a:tr h="51806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FFFFFF"/>
                          </a:solidFill>
                          <a:effectLst/>
                          <a:latin typeface="Calibri" pitchFamily="-107" charset="0"/>
                          <a:ea typeface="ＭＳ Ｐゴシック" pitchFamily="-107" charset="-128"/>
                        </a:rPr>
                        <a:t>DRIVING QUESTION CHARRETTE </a:t>
                      </a:r>
                      <a:r>
                        <a:rPr kumimoji="0" lang="en-US" sz="2800" b="1" i="0" u="none" strike="noStrike" cap="none" normalizeH="0" baseline="0" dirty="0" smtClean="0">
                          <a:ln>
                            <a:noFill/>
                          </a:ln>
                          <a:solidFill>
                            <a:srgbClr val="FFFFFF"/>
                          </a:solidFill>
                          <a:effectLst/>
                          <a:latin typeface="Calibri" pitchFamily="-107" charset="0"/>
                          <a:ea typeface="ＭＳ Ｐゴシック" pitchFamily="-107" charset="-128"/>
                        </a:rPr>
                        <a:t>PROTOCOL </a:t>
                      </a:r>
                    </a:p>
                  </a:txBody>
                  <a:tcPr marT="45679" marB="45679"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99"/>
                    </a:solidFill>
                  </a:tcPr>
                </a:tc>
                <a:tc hMerge="1">
                  <a:txBody>
                    <a:bodyPr/>
                    <a:lstStyle/>
                    <a:p>
                      <a:endParaRPr lang="en-US"/>
                    </a:p>
                  </a:txBody>
                  <a:tcPr/>
                </a:tc>
                <a:tc hMerge="1">
                  <a:txBody>
                    <a:bodyPr/>
                    <a:lstStyle/>
                    <a:p>
                      <a:endParaRPr lang="en-US"/>
                    </a:p>
                  </a:txBody>
                  <a:tcPr/>
                </a:tc>
              </a:tr>
              <a:tr h="18286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PRESENTER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79" marB="45679"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Presentation</a:t>
                      </a: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Presenter explains their project idea and DQ;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9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Presenter asks a specific question to frame the feedback e.g. “What can I make better about..?”  “How can I improve…?”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900" b="1" i="0" u="none" strike="noStrike" cap="none" normalizeH="0" baseline="0" dirty="0" smtClean="0">
                          <a:ln>
                            <a:noFill/>
                          </a:ln>
                          <a:solidFill>
                            <a:srgbClr val="C00000"/>
                          </a:solidFill>
                          <a:effectLst/>
                          <a:latin typeface="Calibri" pitchFamily="-107" charset="0"/>
                          <a:ea typeface="ＭＳ Ｐゴシック" pitchFamily="-107" charset="-128"/>
                        </a:rPr>
                        <a:t>Thought Partner listens.</a:t>
                      </a:r>
                    </a:p>
                  </a:txBody>
                  <a:tcPr marT="45679" marB="4567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2 minutes</a:t>
                      </a:r>
                    </a:p>
                  </a:txBody>
                  <a:tcPr marT="45679" marB="45679"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0778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THOUGHT PARTNER</a:t>
                      </a:r>
                    </a:p>
                  </a:txBody>
                  <a:tcPr marT="45679" marB="45679"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kumimoji="0" lang="en-US" sz="19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Partner gives suggestions providing helpful, specific, and kind feedback: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“I Like…”</a:t>
                      </a: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 Audience shares what they liked  about the project  	(8 Essential Elements) and the DQ</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“I Wonder…”: </a:t>
                      </a: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Audience shares concerns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(Authentic, Leads to In-Depth Inquiry, Student-Friendly)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9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r>
                        <a:rPr kumimoji="0" lang="en-US" sz="19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a:t>
                      </a:r>
                    </a:p>
                  </a:txBody>
                  <a:tcPr marT="45679" marB="4567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2 minutes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79" marB="45679"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95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PRESENTER AND THOUGHT PARTNER</a:t>
                      </a:r>
                    </a:p>
                  </a:txBody>
                  <a:tcPr marT="45679" marB="45679"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kumimoji="0" lang="en-US" sz="19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Open Discussion</a:t>
                      </a:r>
                    </a:p>
                    <a:p>
                      <a:r>
                        <a:rPr kumimoji="0" lang="en-US" sz="19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and Thought Partner </a:t>
                      </a:r>
                      <a:r>
                        <a:rPr kumimoji="0" lang="en-US" sz="19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have a </a:t>
                      </a:r>
                      <a:r>
                        <a:rPr kumimoji="0" lang="en-US" sz="19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dialogue</a:t>
                      </a:r>
                      <a:r>
                        <a:rPr kumimoji="0" lang="en-US" sz="19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 about the suggestions/ feedback.</a:t>
                      </a:r>
                      <a:endParaRPr kumimoji="0" lang="en-US" sz="1900" b="0" i="0" u="none" strike="noStrike" kern="1200" cap="none" normalizeH="0" baseline="0" dirty="0">
                        <a:ln>
                          <a:noFill/>
                        </a:ln>
                        <a:solidFill>
                          <a:srgbClr val="000000"/>
                        </a:solidFill>
                        <a:effectLst/>
                        <a:latin typeface="Calibri" pitchFamily="-107" charset="0"/>
                        <a:ea typeface="ＭＳ Ｐゴシック" pitchFamily="-107" charset="-128"/>
                        <a:cs typeface="+mn-cs"/>
                      </a:endParaRPr>
                    </a:p>
                  </a:txBody>
                  <a:tcPr marT="45679" marB="4567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rPr>
                        <a:t>2 minutes</a:t>
                      </a:r>
                    </a:p>
                  </a:txBody>
                  <a:tcPr marT="45679" marB="45679"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101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79" marB="45679"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TOTAL TIME</a:t>
                      </a:r>
                    </a:p>
                  </a:txBody>
                  <a:tcPr marT="45679" marB="45679"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solidFill>
                            <a:srgbClr val="000000"/>
                          </a:solidFill>
                          <a:effectLst/>
                          <a:latin typeface="Calibri" pitchFamily="-107" charset="0"/>
                          <a:ea typeface="ＭＳ Ｐゴシック" pitchFamily="-107" charset="-128"/>
                        </a:rPr>
                        <a:t>6 minutes</a:t>
                      </a:r>
                    </a:p>
                  </a:txBody>
                  <a:tcPr marT="45679" marB="45679"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22861803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2213" name="Group 69"/>
          <p:cNvGraphicFramePr>
            <a:graphicFrameLocks noGrp="1"/>
          </p:cNvGraphicFramePr>
          <p:nvPr>
            <p:extLst>
              <p:ext uri="{D42A27DB-BD31-4B8C-83A1-F6EECF244321}">
                <p14:modId xmlns:p14="http://schemas.microsoft.com/office/powerpoint/2010/main" val="742180442"/>
              </p:ext>
            </p:extLst>
          </p:nvPr>
        </p:nvGraphicFramePr>
        <p:xfrm>
          <a:off x="0" y="1"/>
          <a:ext cx="9144000" cy="6865875"/>
        </p:xfrm>
        <a:graphic>
          <a:graphicData uri="http://schemas.openxmlformats.org/drawingml/2006/table">
            <a:tbl>
              <a:tblPr/>
              <a:tblGrid>
                <a:gridCol w="1066801"/>
                <a:gridCol w="7139150"/>
                <a:gridCol w="938049"/>
              </a:tblGrid>
              <a:tr h="47544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Calibri" pitchFamily="-107" charset="0"/>
                          <a:ea typeface="ＭＳ Ｐゴシック" pitchFamily="-107" charset="-128"/>
                        </a:rPr>
                        <a:t>EVIDENCE-BASED CLAIM CHARRETTE </a:t>
                      </a:r>
                      <a:r>
                        <a:rPr kumimoji="0" lang="en-US" sz="2000" b="1" i="0" u="none" strike="noStrike" cap="none" normalizeH="0" baseline="0" dirty="0" smtClean="0">
                          <a:ln>
                            <a:noFill/>
                          </a:ln>
                          <a:solidFill>
                            <a:schemeClr val="bg1"/>
                          </a:solidFill>
                          <a:effectLst/>
                          <a:latin typeface="Calibri" pitchFamily="-107" charset="0"/>
                          <a:ea typeface="ＭＳ Ｐゴシック" pitchFamily="-107" charset="-128"/>
                        </a:rPr>
                        <a:t>PROTOCOL </a:t>
                      </a:r>
                    </a:p>
                  </a:txBody>
                  <a:tcPr marT="45697" marB="4569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1D0B87"/>
                    </a:solidFill>
                  </a:tcPr>
                </a:tc>
                <a:tc hMerge="1">
                  <a:txBody>
                    <a:bodyPr/>
                    <a:lstStyle/>
                    <a:p>
                      <a:endParaRPr lang="en-US"/>
                    </a:p>
                  </a:txBody>
                  <a:tcPr/>
                </a:tc>
                <a:tc hMerge="1">
                  <a:txBody>
                    <a:bodyPr/>
                    <a:lstStyle/>
                    <a:p>
                      <a:endParaRPr lang="en-US"/>
                    </a:p>
                  </a:txBody>
                  <a:tcPr/>
                </a:tc>
              </a:tr>
              <a:tr h="173435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PRESENTER</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97" marB="45697" vert="vert270" anchor="ct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Calibri" pitchFamily="-107" charset="0"/>
                          <a:ea typeface="ＭＳ Ｐゴシック" pitchFamily="-107" charset="-128"/>
                        </a:rPr>
                        <a:t>Presentation</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 </a:t>
                      </a: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Presenter presents his or her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claim and evidence to support the claim</a:t>
                      </a: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Presenter explains why he or she chose this claim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and the supporting evidence</a:t>
                      </a: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Presenter asks a specific question to frame the feedback</a:t>
                      </a:r>
                    </a:p>
                    <a:p>
                      <a:pPr marL="515938" marR="0" lvl="1" indent="-2349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“What can I make better about..?” </a:t>
                      </a:r>
                    </a:p>
                    <a:p>
                      <a:pPr marL="515938" marR="0" lvl="1" indent="-2349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“How can I improve…?”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600" b="1" i="0" u="none" strike="noStrike" cap="none" normalizeH="0" baseline="0" dirty="0" smtClean="0">
                          <a:ln>
                            <a:noFill/>
                          </a:ln>
                          <a:solidFill>
                            <a:srgbClr val="C00000"/>
                          </a:solidFill>
                          <a:effectLst/>
                          <a:latin typeface="Calibri" pitchFamily="-107" charset="0"/>
                          <a:ea typeface="ＭＳ Ｐゴシック" pitchFamily="-107" charset="-128"/>
                        </a:rPr>
                        <a:t>Thought Partner listens.</a:t>
                      </a: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minutes</a:t>
                      </a: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97" marB="45697"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9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THOUGHT PARTNER</a:t>
                      </a:r>
                    </a:p>
                  </a:txBody>
                  <a:tcPr marT="45697" marB="45697" vert="vert270" anchor="ct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kumimoji="0" lang="en-US" sz="16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Feedback:</a:t>
                      </a:r>
                    </a:p>
                    <a:p>
                      <a:pPr marL="285750" indent="-285750">
                        <a:buFont typeface="Arial" panose="020B0604020202020204" pitchFamily="34" charset="0"/>
                        <a:buChar char="•"/>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Partner gives suggestions providing helpful, specific, and kind feedback:</a:t>
                      </a:r>
                    </a:p>
                    <a:p>
                      <a:pPr marL="515938" lvl="1" indent="-234950">
                        <a:buFont typeface="Arial" panose="020B0604020202020204" pitchFamily="34" charset="0"/>
                        <a:buChar char="•"/>
                      </a:pPr>
                      <a:r>
                        <a:rPr kumimoji="0" lang="en-US" sz="1600" b="1" i="0" u="none" strike="noStrike" cap="none" normalizeH="0" baseline="0" dirty="0" smtClean="0">
                          <a:ln>
                            <a:noFill/>
                          </a:ln>
                          <a:solidFill>
                            <a:srgbClr val="000000"/>
                          </a:solidFill>
                          <a:effectLst/>
                          <a:latin typeface="Calibri" pitchFamily="-107" charset="0"/>
                          <a:ea typeface="ＭＳ Ｐゴシック" pitchFamily="-107" charset="-128"/>
                        </a:rPr>
                        <a:t>“I Like…”</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 Audience shares what he or she likes about the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claim and evidence</a:t>
                      </a: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515938" lvl="1" indent="-234950">
                        <a:buFont typeface="Arial" panose="020B0604020202020204" pitchFamily="34" charset="0"/>
                        <a:buChar char="•"/>
                      </a:pPr>
                      <a:r>
                        <a:rPr kumimoji="0" lang="en-US" sz="1600" b="1" i="0" u="none" strike="noStrike" cap="none" normalizeH="0" baseline="0" dirty="0" smtClean="0">
                          <a:ln>
                            <a:noFill/>
                          </a:ln>
                          <a:solidFill>
                            <a:srgbClr val="000000"/>
                          </a:solidFill>
                          <a:effectLst/>
                          <a:latin typeface="Calibri" pitchFamily="-107" charset="0"/>
                          <a:ea typeface="ＭＳ Ｐゴシック" pitchFamily="-107" charset="-128"/>
                        </a:rPr>
                        <a:t>“I Wonder…”: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Audience shares concerns about the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claim:</a:t>
                      </a: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738188" lvl="2" indent="-222250">
                        <a:buFont typeface="Arial" panose="020B0604020202020204" pitchFamily="34" charset="0"/>
                        <a:buChar char="•"/>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too broad, </a:t>
                      </a:r>
                    </a:p>
                    <a:p>
                      <a:pPr marL="738188" lvl="2" indent="-222250">
                        <a:buFont typeface="Arial" panose="020B0604020202020204" pitchFamily="34" charset="0"/>
                        <a:buChar char="•"/>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already stated or obvious, </a:t>
                      </a:r>
                    </a:p>
                    <a:p>
                      <a:pPr marL="738188" lvl="2" indent="-222250">
                        <a:buFont typeface="Arial" panose="020B0604020202020204" pitchFamily="34" charset="0"/>
                        <a:buChar char="•"/>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does not state a position clearly or not at all, or</a:t>
                      </a:r>
                    </a:p>
                    <a:p>
                      <a:pPr marL="738188" lvl="2" indent="-222250">
                        <a:buFont typeface="Arial" panose="020B0604020202020204" pitchFamily="34" charset="0"/>
                        <a:buChar char="•"/>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is stated as an opinion but not as a basis for an argument (etc</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a:t>
                      </a:r>
                    </a:p>
                    <a:p>
                      <a:pPr marL="520700" lvl="1" indent="-239713">
                        <a:buFont typeface="Arial" panose="020B0604020202020204" pitchFamily="34" charset="0"/>
                        <a:buChar char="•"/>
                      </a:pPr>
                      <a:r>
                        <a:rPr kumimoji="0" lang="en-US" sz="1600" b="1" i="0" u="none" strike="noStrike" cap="none" normalizeH="0" baseline="0" dirty="0" smtClean="0">
                          <a:ln>
                            <a:noFill/>
                          </a:ln>
                          <a:solidFill>
                            <a:srgbClr val="000000"/>
                          </a:solidFill>
                          <a:effectLst/>
                          <a:latin typeface="Calibri" pitchFamily="-107" charset="0"/>
                          <a:ea typeface="ＭＳ Ｐゴシック" pitchFamily="-107" charset="-128"/>
                        </a:rPr>
                        <a:t>“I Wonder…”: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Audience shares concerns about the evidence:</a:t>
                      </a:r>
                    </a:p>
                    <a:p>
                      <a:pPr marL="738188" lvl="2" indent="-222250">
                        <a:buFont typeface="Arial" panose="020B0604020202020204" pitchFamily="34" charset="0"/>
                        <a:buChar char="•"/>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is not concrete or explicit,</a:t>
                      </a:r>
                    </a:p>
                    <a:p>
                      <a:pPr marL="738188" lvl="2" indent="-222250">
                        <a:buFont typeface="Arial" panose="020B0604020202020204" pitchFamily="34" charset="0"/>
                        <a:buChar char="•"/>
                      </a:pP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does not support the claim</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r>
                        <a:rPr kumimoji="0" lang="en-US" sz="16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a:t>
                      </a: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4 </a:t>
                      </a: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minutes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97" marB="45697"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24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PRESENTER </a:t>
                      </a: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&amp; THOUGHT </a:t>
                      </a: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PARTNER</a:t>
                      </a:r>
                    </a:p>
                  </a:txBody>
                  <a:tcPr marT="45697" marB="45697" vert="vert270" anchor="ctr"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kumimoji="0" lang="en-US" sz="16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Open Discussion:</a:t>
                      </a:r>
                    </a:p>
                    <a:p>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Presenter and Thought Partner have a </a:t>
                      </a:r>
                      <a:r>
                        <a:rPr kumimoji="0" lang="en-US" sz="1600" b="1"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dialogue</a:t>
                      </a:r>
                      <a:r>
                        <a:rPr kumimoji="0" lang="en-US" sz="1600" b="0" i="0" u="none" strike="noStrike" kern="1200" cap="none" normalizeH="0" baseline="0" dirty="0" smtClean="0">
                          <a:ln>
                            <a:noFill/>
                          </a:ln>
                          <a:solidFill>
                            <a:srgbClr val="000000"/>
                          </a:solidFill>
                          <a:effectLst/>
                          <a:latin typeface="Calibri" pitchFamily="-107" charset="0"/>
                          <a:ea typeface="ＭＳ Ｐゴシック" pitchFamily="-107" charset="-128"/>
                          <a:cs typeface="+mn-cs"/>
                        </a:rPr>
                        <a:t> about the suggestions/ feedback.</a:t>
                      </a:r>
                    </a:p>
                    <a:p>
                      <a:r>
                        <a:rPr kumimoji="0" lang="en-US" sz="16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Both Presenter and Thought Partner speaks.</a:t>
                      </a:r>
                      <a:endParaRPr kumimoji="0" lang="en-US" sz="1600" b="1" i="0" u="none" strike="noStrike" kern="1200" cap="none" normalizeH="0" baseline="0" dirty="0">
                        <a:ln>
                          <a:noFill/>
                        </a:ln>
                        <a:solidFill>
                          <a:srgbClr val="C00000"/>
                        </a:solidFill>
                        <a:effectLst/>
                        <a:latin typeface="Calibri" pitchFamily="-107" charset="0"/>
                        <a:ea typeface="ＭＳ Ｐゴシック" pitchFamily="-107" charset="-128"/>
                        <a:cs typeface="+mn-cs"/>
                      </a:endParaRPr>
                    </a:p>
                  </a:txBody>
                  <a:tcPr marT="45697" marB="4569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107" charset="0"/>
                          <a:ea typeface="ＭＳ Ｐゴシック" pitchFamily="-107" charset="-128"/>
                        </a:rPr>
                        <a:t>2 minutes</a:t>
                      </a:r>
                    </a:p>
                  </a:txBody>
                  <a:tcPr marT="45697" marB="45697"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223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697" marB="45697"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TOTAL TIME</a:t>
                      </a:r>
                    </a:p>
                  </a:txBody>
                  <a:tcPr marT="45697" marB="45697"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10 </a:t>
                      </a:r>
                      <a:r>
                        <a:rPr kumimoji="0" lang="en-US" sz="1400" b="1" i="0" u="none" strike="noStrike" cap="none" normalizeH="0" baseline="0" dirty="0" smtClean="0">
                          <a:ln>
                            <a:noFill/>
                          </a:ln>
                          <a:solidFill>
                            <a:srgbClr val="000000"/>
                          </a:solidFill>
                          <a:effectLst/>
                          <a:latin typeface="Calibri" pitchFamily="-107" charset="0"/>
                          <a:ea typeface="ＭＳ Ｐゴシック" pitchFamily="-107" charset="-128"/>
                        </a:rPr>
                        <a:t>minutes</a:t>
                      </a:r>
                    </a:p>
                  </a:txBody>
                  <a:tcPr marT="45697" marB="45697"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87405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72808456"/>
              </p:ext>
            </p:extLst>
          </p:nvPr>
        </p:nvGraphicFramePr>
        <p:xfrm>
          <a:off x="152400" y="152400"/>
          <a:ext cx="8839200" cy="6580176"/>
        </p:xfrm>
        <a:graphic>
          <a:graphicData uri="http://schemas.openxmlformats.org/drawingml/2006/table">
            <a:tbl>
              <a:tblPr firstRow="1" bandRow="1">
                <a:tableStyleId>{073A0DAA-6AF3-43AB-8588-CEC1D06C72B9}</a:tableStyleId>
              </a:tblPr>
              <a:tblGrid>
                <a:gridCol w="8036169"/>
                <a:gridCol w="803031"/>
              </a:tblGrid>
              <a:tr h="277764">
                <a:tc>
                  <a:txBody>
                    <a:bodyPr/>
                    <a:lstStyle/>
                    <a:p>
                      <a:pPr marL="0" marR="0" algn="ctr">
                        <a:spcBef>
                          <a:spcPts val="0"/>
                        </a:spcBef>
                        <a:spcAft>
                          <a:spcPts val="0"/>
                        </a:spcAft>
                      </a:pPr>
                      <a:r>
                        <a:rPr lang="en-US" sz="2000" dirty="0" smtClean="0">
                          <a:effectLst/>
                          <a:latin typeface="Calibri" panose="020F0502020204030204" pitchFamily="34" charset="0"/>
                        </a:rPr>
                        <a:t>PBL</a:t>
                      </a:r>
                      <a:r>
                        <a:rPr lang="en-US" sz="2000" baseline="0" dirty="0" smtClean="0">
                          <a:effectLst/>
                          <a:latin typeface="Calibri" panose="020F0502020204030204" pitchFamily="34" charset="0"/>
                        </a:rPr>
                        <a:t> PROJECT </a:t>
                      </a:r>
                      <a:r>
                        <a:rPr lang="en-US" sz="2000" dirty="0" smtClean="0">
                          <a:effectLst/>
                          <a:latin typeface="Calibri" panose="020F0502020204030204" pitchFamily="34" charset="0"/>
                        </a:rPr>
                        <a:t>GALLERY</a:t>
                      </a:r>
                      <a:r>
                        <a:rPr lang="en-US" sz="2000" baseline="0" dirty="0" smtClean="0">
                          <a:effectLst/>
                          <a:latin typeface="Calibri" panose="020F0502020204030204" pitchFamily="34" charset="0"/>
                        </a:rPr>
                        <a:t> </a:t>
                      </a:r>
                      <a:r>
                        <a:rPr lang="en-US" sz="2000" baseline="0" dirty="0" smtClean="0">
                          <a:effectLst/>
                          <a:latin typeface="Calibri" panose="020F0502020204030204" pitchFamily="34" charset="0"/>
                        </a:rPr>
                        <a:t>WALK PROTOCOL</a:t>
                      </a:r>
                      <a:endParaRPr lang="en-US" sz="2000" dirty="0">
                        <a:effectLst/>
                        <a:latin typeface="Calibri" panose="020F0502020204030204" pitchFamily="34" charset="0"/>
                        <a:ea typeface="Calibri"/>
                        <a:cs typeface="Times New Roman"/>
                      </a:endParaRPr>
                    </a:p>
                  </a:txBody>
                  <a:tcPr marL="49151" marR="49151" marT="24576" marB="24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marL="0" marR="0" algn="ctr">
                        <a:spcBef>
                          <a:spcPts val="0"/>
                        </a:spcBef>
                        <a:spcAft>
                          <a:spcPts val="0"/>
                        </a:spcAft>
                      </a:pPr>
                      <a:r>
                        <a:rPr lang="en-US" sz="2000" b="1" kern="1200" dirty="0">
                          <a:solidFill>
                            <a:schemeClr val="lt1"/>
                          </a:solidFill>
                          <a:effectLst/>
                          <a:latin typeface="Calibri" panose="020F0502020204030204" pitchFamily="34" charset="0"/>
                          <a:ea typeface="+mn-ea"/>
                          <a:cs typeface="+mn-cs"/>
                        </a:rPr>
                        <a:t>TIME</a:t>
                      </a:r>
                    </a:p>
                  </a:txBody>
                  <a:tcPr marL="49151" marR="49151" marT="24576" marB="24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r>
              <a:tr h="3158272">
                <a:tc>
                  <a:txBody>
                    <a:bodyPr/>
                    <a:lstStyle/>
                    <a:p>
                      <a:pPr marL="0" marR="0">
                        <a:spcBef>
                          <a:spcPts val="0"/>
                        </a:spcBef>
                        <a:spcAft>
                          <a:spcPts val="0"/>
                        </a:spcAft>
                      </a:pPr>
                      <a:r>
                        <a:rPr lang="en-US" sz="1700" b="1" dirty="0" smtClean="0">
                          <a:effectLst/>
                          <a:latin typeface="Calibri" panose="020F0502020204030204" pitchFamily="34" charset="0"/>
                        </a:rPr>
                        <a:t>Directions</a:t>
                      </a:r>
                    </a:p>
                    <a:p>
                      <a:pPr marL="0" marR="0">
                        <a:spcBef>
                          <a:spcPts val="0"/>
                        </a:spcBef>
                        <a:spcAft>
                          <a:spcPts val="0"/>
                        </a:spcAft>
                      </a:pPr>
                      <a:r>
                        <a:rPr lang="en-US" sz="1700" dirty="0" smtClean="0">
                          <a:effectLst/>
                          <a:latin typeface="Calibri" panose="020F0502020204030204" pitchFamily="34" charset="0"/>
                        </a:rPr>
                        <a:t>Provide feedback on the following areas:</a:t>
                      </a:r>
                    </a:p>
                    <a:p>
                      <a:pPr marL="231775" marR="0" lvl="0" indent="-231775">
                        <a:spcBef>
                          <a:spcPts val="0"/>
                        </a:spcBef>
                        <a:spcAft>
                          <a:spcPts val="0"/>
                        </a:spcAft>
                        <a:buFont typeface="Arial"/>
                        <a:buChar char="•"/>
                        <a:tabLst>
                          <a:tab pos="231775" algn="l"/>
                        </a:tabLst>
                      </a:pPr>
                      <a:r>
                        <a:rPr lang="en-US" sz="1700" b="1" dirty="0" smtClean="0">
                          <a:effectLst/>
                          <a:latin typeface="Calibri" panose="020F0502020204030204" pitchFamily="34" charset="0"/>
                        </a:rPr>
                        <a:t>Significant Content—</a:t>
                      </a:r>
                      <a:r>
                        <a:rPr lang="en-US" sz="1700" b="0" dirty="0" smtClean="0">
                          <a:effectLst/>
                          <a:latin typeface="Calibri" panose="020F0502020204030204" pitchFamily="34" charset="0"/>
                        </a:rPr>
                        <a:t>Is </a:t>
                      </a:r>
                      <a:r>
                        <a:rPr lang="en-US" sz="1700" dirty="0" smtClean="0">
                          <a:effectLst/>
                          <a:latin typeface="Calibri" panose="020F0502020204030204" pitchFamily="34" charset="0"/>
                        </a:rPr>
                        <a:t>the content relevant to students’ lives? Are there real-world connections that put learning in context to what matters to students?</a:t>
                      </a:r>
                    </a:p>
                    <a:p>
                      <a:pPr marL="231775" marR="0" lvl="0" indent="-231775">
                        <a:spcBef>
                          <a:spcPts val="0"/>
                        </a:spcBef>
                        <a:spcAft>
                          <a:spcPts val="0"/>
                        </a:spcAft>
                        <a:buFont typeface="Arial"/>
                        <a:buChar char="•"/>
                        <a:tabLst>
                          <a:tab pos="231775" algn="l"/>
                        </a:tabLst>
                      </a:pPr>
                      <a:r>
                        <a:rPr lang="en-US" sz="1700" b="1" dirty="0" smtClean="0">
                          <a:effectLst/>
                          <a:latin typeface="Calibri" panose="020F0502020204030204" pitchFamily="34" charset="0"/>
                        </a:rPr>
                        <a:t>Driving Question—</a:t>
                      </a:r>
                      <a:r>
                        <a:rPr lang="en-US" sz="1700" b="0" dirty="0" smtClean="0">
                          <a:effectLst/>
                          <a:latin typeface="Calibri" panose="020F0502020204030204" pitchFamily="34" charset="0"/>
                        </a:rPr>
                        <a:t>Is </a:t>
                      </a:r>
                      <a:r>
                        <a:rPr lang="en-US" sz="1700" dirty="0" smtClean="0">
                          <a:effectLst/>
                          <a:latin typeface="Calibri" panose="020F0502020204030204" pitchFamily="34" charset="0"/>
                        </a:rPr>
                        <a:t>the DQ engaging, open-ended, and aligned to significant content? Will it drive in-depth student inquiry? Is it relevant to students?</a:t>
                      </a:r>
                    </a:p>
                    <a:p>
                      <a:pPr marL="231775" marR="0" lvl="0" indent="-231775">
                        <a:spcBef>
                          <a:spcPts val="0"/>
                        </a:spcBef>
                        <a:spcAft>
                          <a:spcPts val="0"/>
                        </a:spcAft>
                        <a:buFont typeface="Arial"/>
                        <a:buChar char="•"/>
                        <a:tabLst>
                          <a:tab pos="231775" algn="l"/>
                        </a:tabLst>
                      </a:pPr>
                      <a:r>
                        <a:rPr lang="en-US" sz="1700" b="1" dirty="0" smtClean="0">
                          <a:effectLst/>
                          <a:latin typeface="Calibri" panose="020F0502020204030204" pitchFamily="34" charset="0"/>
                        </a:rPr>
                        <a:t>Group and Individual Products—</a:t>
                      </a:r>
                      <a:r>
                        <a:rPr lang="en-US" sz="1700" b="0" dirty="0" smtClean="0">
                          <a:effectLst/>
                          <a:latin typeface="Calibri" panose="020F0502020204030204" pitchFamily="34" charset="0"/>
                        </a:rPr>
                        <a:t>Are </a:t>
                      </a:r>
                      <a:r>
                        <a:rPr lang="en-US" sz="1700" dirty="0" smtClean="0">
                          <a:effectLst/>
                          <a:latin typeface="Calibri" panose="020F0502020204030204" pitchFamily="34" charset="0"/>
                        </a:rPr>
                        <a:t>the designated products authentic and relate to the Driving Question? Do both group and individual products support student learning of the significant content? Do the products add value to the community or to the lives of others in some way?</a:t>
                      </a:r>
                    </a:p>
                    <a:p>
                      <a:pPr marL="231775" marR="0" lvl="0" indent="-231775">
                        <a:spcBef>
                          <a:spcPts val="0"/>
                        </a:spcBef>
                        <a:spcAft>
                          <a:spcPts val="0"/>
                        </a:spcAft>
                        <a:buFont typeface="Arial"/>
                        <a:buChar char="•"/>
                        <a:tabLst>
                          <a:tab pos="231775" algn="l"/>
                        </a:tabLst>
                      </a:pPr>
                      <a:r>
                        <a:rPr lang="en-US" sz="1700" b="1" dirty="0" smtClean="0">
                          <a:effectLst/>
                          <a:latin typeface="Calibri" panose="020F0502020204030204" pitchFamily="34" charset="0"/>
                        </a:rPr>
                        <a:t>Public Audience—</a:t>
                      </a:r>
                      <a:r>
                        <a:rPr lang="en-US" sz="1700" b="0" dirty="0" smtClean="0">
                          <a:effectLst/>
                          <a:latin typeface="Calibri" panose="020F0502020204030204" pitchFamily="34" charset="0"/>
                        </a:rPr>
                        <a:t>Is </a:t>
                      </a:r>
                      <a:r>
                        <a:rPr lang="en-US" sz="1700" dirty="0" smtClean="0">
                          <a:effectLst/>
                          <a:latin typeface="Calibri" panose="020F0502020204030204" pitchFamily="34" charset="0"/>
                        </a:rPr>
                        <a:t>the public audience authentic? Is the group project appropriate for the audience? </a:t>
                      </a:r>
                      <a:endParaRPr lang="en-US" sz="1700"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b="1" dirty="0">
                          <a:effectLst/>
                          <a:latin typeface="Calibri" panose="020F0502020204030204" pitchFamily="34" charset="0"/>
                        </a:rPr>
                        <a:t>2 min</a:t>
                      </a:r>
                      <a:endParaRPr lang="en-US" sz="16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12268">
                <a:tc>
                  <a:txBody>
                    <a:bodyPr/>
                    <a:lstStyle/>
                    <a:p>
                      <a:pPr marL="0" marR="0">
                        <a:spcBef>
                          <a:spcPts val="0"/>
                        </a:spcBef>
                        <a:spcAft>
                          <a:spcPts val="0"/>
                        </a:spcAft>
                      </a:pPr>
                      <a:r>
                        <a:rPr lang="en-US" sz="1600" b="1" dirty="0">
                          <a:effectLst/>
                          <a:latin typeface="Calibri" panose="020F0502020204030204" pitchFamily="34" charset="0"/>
                        </a:rPr>
                        <a:t>Gallery Walk &amp; </a:t>
                      </a:r>
                      <a:r>
                        <a:rPr lang="en-US" sz="1600" b="1" dirty="0" smtClean="0">
                          <a:effectLst/>
                          <a:latin typeface="Calibri" panose="020F0502020204030204" pitchFamily="34" charset="0"/>
                        </a:rPr>
                        <a:t>Feedback</a:t>
                      </a:r>
                    </a:p>
                    <a:p>
                      <a:pPr marL="0" marR="0">
                        <a:spcBef>
                          <a:spcPts val="0"/>
                        </a:spcBef>
                        <a:spcAft>
                          <a:spcPts val="0"/>
                        </a:spcAft>
                      </a:pPr>
                      <a:r>
                        <a:rPr lang="en-US" sz="1600" dirty="0" smtClean="0">
                          <a:effectLst/>
                          <a:latin typeface="Calibri" panose="020F0502020204030204" pitchFamily="34" charset="0"/>
                        </a:rPr>
                        <a:t>Silently record feedback on sticky notes offering one or more of the following:</a:t>
                      </a:r>
                    </a:p>
                    <a:p>
                      <a:pPr marL="231775" marR="0" lvl="0" indent="-231775" algn="l" defTabSz="914400" rtl="0" eaLnBrk="1" latinLnBrk="0" hangingPunct="1">
                        <a:spcBef>
                          <a:spcPts val="0"/>
                        </a:spcBef>
                        <a:spcAft>
                          <a:spcPts val="0"/>
                        </a:spcAft>
                        <a:buFont typeface="Arial"/>
                        <a:buChar char="•"/>
                        <a:tabLst>
                          <a:tab pos="231775" algn="l"/>
                        </a:tabLst>
                      </a:pPr>
                      <a:r>
                        <a:rPr lang="en-US" sz="1600" kern="1200" dirty="0" smtClean="0">
                          <a:solidFill>
                            <a:schemeClr val="dk1"/>
                          </a:solidFill>
                          <a:effectLst/>
                          <a:latin typeface="Calibri" panose="020F0502020204030204" pitchFamily="34" charset="0"/>
                          <a:ea typeface="+mn-ea"/>
                          <a:cs typeface="+mn-cs"/>
                        </a:rPr>
                        <a:t>“</a:t>
                      </a:r>
                      <a:r>
                        <a:rPr lang="en-US" sz="1600" b="1" kern="1200" dirty="0" smtClean="0">
                          <a:solidFill>
                            <a:schemeClr val="dk1"/>
                          </a:solidFill>
                          <a:effectLst/>
                          <a:latin typeface="Calibri" panose="020F0502020204030204" pitchFamily="34" charset="0"/>
                          <a:ea typeface="+mn-ea"/>
                          <a:cs typeface="+mn-cs"/>
                        </a:rPr>
                        <a:t>Praise</a:t>
                      </a:r>
                      <a:r>
                        <a:rPr lang="en-US" sz="1600" kern="1200" dirty="0" smtClean="0">
                          <a:solidFill>
                            <a:schemeClr val="dk1"/>
                          </a:solidFill>
                          <a:effectLst/>
                          <a:latin typeface="Calibri" panose="020F0502020204030204" pitchFamily="34" charset="0"/>
                          <a:ea typeface="+mn-ea"/>
                          <a:cs typeface="+mn-cs"/>
                        </a:rPr>
                        <a:t>”</a:t>
                      </a:r>
                      <a:r>
                        <a:rPr lang="en-US" sz="1600" dirty="0" smtClean="0">
                          <a:effectLst/>
                          <a:latin typeface="Calibri" panose="020F0502020204030204" pitchFamily="34" charset="0"/>
                        </a:rPr>
                        <a:t> —</a:t>
                      </a:r>
                      <a:r>
                        <a:rPr lang="en-US" sz="1600" kern="1200" dirty="0" smtClean="0">
                          <a:solidFill>
                            <a:schemeClr val="dk1"/>
                          </a:solidFill>
                          <a:effectLst/>
                          <a:latin typeface="Calibri" panose="020F0502020204030204" pitchFamily="34" charset="0"/>
                          <a:ea typeface="+mn-ea"/>
                          <a:cs typeface="+mn-cs"/>
                        </a:rPr>
                        <a:t>Tell </a:t>
                      </a:r>
                      <a:r>
                        <a:rPr lang="en-US" sz="1600" kern="1200" dirty="0">
                          <a:solidFill>
                            <a:schemeClr val="dk1"/>
                          </a:solidFill>
                          <a:effectLst/>
                          <a:latin typeface="Calibri" panose="020F0502020204030204" pitchFamily="34" charset="0"/>
                          <a:ea typeface="+mn-ea"/>
                          <a:cs typeface="+mn-cs"/>
                        </a:rPr>
                        <a:t>why you like it, why it is a strength</a:t>
                      </a:r>
                    </a:p>
                    <a:p>
                      <a:pPr marL="231775" marR="0" lvl="0" indent="-231775" algn="l" defTabSz="914400" rtl="0" eaLnBrk="1" latinLnBrk="0" hangingPunct="1">
                        <a:spcBef>
                          <a:spcPts val="0"/>
                        </a:spcBef>
                        <a:spcAft>
                          <a:spcPts val="0"/>
                        </a:spcAft>
                        <a:buFont typeface="Arial"/>
                        <a:buChar char="•"/>
                        <a:tabLst>
                          <a:tab pos="231775" algn="l"/>
                        </a:tabLst>
                      </a:pPr>
                      <a:r>
                        <a:rPr lang="en-US" sz="1600" kern="1200" dirty="0">
                          <a:solidFill>
                            <a:schemeClr val="dk1"/>
                          </a:solidFill>
                          <a:effectLst/>
                          <a:latin typeface="Calibri" panose="020F0502020204030204" pitchFamily="34" charset="0"/>
                          <a:ea typeface="+mn-ea"/>
                          <a:cs typeface="+mn-cs"/>
                        </a:rPr>
                        <a:t>“</a:t>
                      </a:r>
                      <a:r>
                        <a:rPr lang="en-US" sz="1600" b="1" kern="1200" dirty="0" smtClean="0">
                          <a:solidFill>
                            <a:schemeClr val="dk1"/>
                          </a:solidFill>
                          <a:effectLst/>
                          <a:latin typeface="Calibri" panose="020F0502020204030204" pitchFamily="34" charset="0"/>
                          <a:ea typeface="+mn-ea"/>
                          <a:cs typeface="+mn-cs"/>
                        </a:rPr>
                        <a:t>Question</a:t>
                      </a:r>
                      <a:r>
                        <a:rPr lang="en-US" sz="1600" kern="1200" dirty="0" smtClean="0">
                          <a:solidFill>
                            <a:schemeClr val="dk1"/>
                          </a:solidFill>
                          <a:effectLst/>
                          <a:latin typeface="Calibri" panose="020F0502020204030204" pitchFamily="34" charset="0"/>
                          <a:ea typeface="+mn-ea"/>
                          <a:cs typeface="+mn-cs"/>
                        </a:rPr>
                        <a:t>”</a:t>
                      </a:r>
                      <a:r>
                        <a:rPr lang="en-US" sz="1600" dirty="0" smtClean="0">
                          <a:effectLst/>
                          <a:latin typeface="Calibri" panose="020F0502020204030204" pitchFamily="34" charset="0"/>
                        </a:rPr>
                        <a:t> —</a:t>
                      </a:r>
                      <a:r>
                        <a:rPr lang="en-US" sz="1600" kern="1200" dirty="0" smtClean="0">
                          <a:solidFill>
                            <a:schemeClr val="dk1"/>
                          </a:solidFill>
                          <a:effectLst/>
                          <a:latin typeface="Calibri" panose="020F0502020204030204" pitchFamily="34" charset="0"/>
                          <a:ea typeface="+mn-ea"/>
                          <a:cs typeface="+mn-cs"/>
                        </a:rPr>
                        <a:t>Ask </a:t>
                      </a:r>
                      <a:r>
                        <a:rPr lang="en-US" sz="1600" kern="1200" dirty="0">
                          <a:solidFill>
                            <a:schemeClr val="dk1"/>
                          </a:solidFill>
                          <a:effectLst/>
                          <a:latin typeface="Calibri" panose="020F0502020204030204" pitchFamily="34" charset="0"/>
                          <a:ea typeface="+mn-ea"/>
                          <a:cs typeface="+mn-cs"/>
                        </a:rPr>
                        <a:t>questions about pieces of the plan that are unclear</a:t>
                      </a:r>
                    </a:p>
                    <a:p>
                      <a:pPr marL="231775" marR="0" lvl="0" indent="-231775" algn="l" defTabSz="914400" rtl="0" eaLnBrk="1" latinLnBrk="0" hangingPunct="1">
                        <a:spcBef>
                          <a:spcPts val="0"/>
                        </a:spcBef>
                        <a:spcAft>
                          <a:spcPts val="0"/>
                        </a:spcAft>
                        <a:buFont typeface="Arial"/>
                        <a:buChar char="•"/>
                        <a:tabLst>
                          <a:tab pos="231775" algn="l"/>
                        </a:tabLst>
                      </a:pPr>
                      <a:r>
                        <a:rPr lang="en-US" sz="1600" kern="1200" dirty="0">
                          <a:solidFill>
                            <a:schemeClr val="dk1"/>
                          </a:solidFill>
                          <a:effectLst/>
                          <a:latin typeface="Calibri" panose="020F0502020204030204" pitchFamily="34" charset="0"/>
                          <a:ea typeface="+mn-ea"/>
                          <a:cs typeface="+mn-cs"/>
                        </a:rPr>
                        <a:t>“</a:t>
                      </a:r>
                      <a:r>
                        <a:rPr lang="en-US" sz="1600" b="1" kern="1200" dirty="0" smtClean="0">
                          <a:solidFill>
                            <a:schemeClr val="dk1"/>
                          </a:solidFill>
                          <a:effectLst/>
                          <a:latin typeface="Calibri" panose="020F0502020204030204" pitchFamily="34" charset="0"/>
                          <a:ea typeface="+mn-ea"/>
                          <a:cs typeface="+mn-cs"/>
                        </a:rPr>
                        <a:t>Polish</a:t>
                      </a:r>
                      <a:r>
                        <a:rPr lang="en-US" sz="1600" kern="1200" dirty="0" smtClean="0">
                          <a:solidFill>
                            <a:schemeClr val="dk1"/>
                          </a:solidFill>
                          <a:effectLst/>
                          <a:latin typeface="Calibri" panose="020F0502020204030204" pitchFamily="34" charset="0"/>
                          <a:ea typeface="+mn-ea"/>
                          <a:cs typeface="+mn-cs"/>
                        </a:rPr>
                        <a:t>”</a:t>
                      </a:r>
                      <a:r>
                        <a:rPr lang="en-US" sz="1600" dirty="0" smtClean="0">
                          <a:effectLst/>
                          <a:latin typeface="Calibri" panose="020F0502020204030204" pitchFamily="34" charset="0"/>
                        </a:rPr>
                        <a:t> —</a:t>
                      </a:r>
                      <a:r>
                        <a:rPr lang="en-US" sz="1600" kern="1200" dirty="0" smtClean="0">
                          <a:solidFill>
                            <a:schemeClr val="dk1"/>
                          </a:solidFill>
                          <a:effectLst/>
                          <a:latin typeface="Calibri" panose="020F0502020204030204" pitchFamily="34" charset="0"/>
                          <a:ea typeface="+mn-ea"/>
                          <a:cs typeface="+mn-cs"/>
                        </a:rPr>
                        <a:t>Provide </a:t>
                      </a:r>
                      <a:r>
                        <a:rPr lang="en-US" sz="1600" kern="1200" dirty="0">
                          <a:solidFill>
                            <a:schemeClr val="dk1"/>
                          </a:solidFill>
                          <a:effectLst/>
                          <a:latin typeface="Calibri" panose="020F0502020204030204" pitchFamily="34" charset="0"/>
                          <a:ea typeface="+mn-ea"/>
                          <a:cs typeface="+mn-cs"/>
                        </a:rPr>
                        <a:t>suggestions for improvement</a:t>
                      </a:r>
                    </a:p>
                    <a:p>
                      <a:pPr marL="0" marR="0">
                        <a:spcBef>
                          <a:spcPts val="0"/>
                        </a:spcBef>
                        <a:spcAft>
                          <a:spcPts val="0"/>
                        </a:spcAft>
                      </a:pPr>
                      <a:r>
                        <a:rPr lang="en-US" sz="1600" dirty="0">
                          <a:effectLst/>
                          <a:latin typeface="Calibri" panose="020F0502020204030204" pitchFamily="34" charset="0"/>
                        </a:rPr>
                        <a:t>Make sure the feedback is helpful, specific, and kind.</a:t>
                      </a:r>
                      <a:endParaRPr lang="en-US" sz="1600"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b="1" dirty="0">
                          <a:effectLst/>
                          <a:latin typeface="Calibri" panose="020F0502020204030204" pitchFamily="34" charset="0"/>
                        </a:rPr>
                        <a:t>20 min</a:t>
                      </a:r>
                      <a:endParaRPr lang="en-US" sz="16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4563">
                <a:tc>
                  <a:txBody>
                    <a:bodyPr/>
                    <a:lstStyle/>
                    <a:p>
                      <a:pPr marL="0" marR="0">
                        <a:spcBef>
                          <a:spcPts val="0"/>
                        </a:spcBef>
                        <a:spcAft>
                          <a:spcPts val="0"/>
                        </a:spcAft>
                      </a:pPr>
                      <a:r>
                        <a:rPr lang="en-US" sz="1600" b="1" dirty="0">
                          <a:effectLst/>
                          <a:latin typeface="Calibri" panose="020F0502020204030204" pitchFamily="34" charset="0"/>
                        </a:rPr>
                        <a:t>Reflection</a:t>
                      </a:r>
                    </a:p>
                    <a:p>
                      <a:pPr marL="0" marR="0">
                        <a:spcBef>
                          <a:spcPts val="0"/>
                        </a:spcBef>
                        <a:spcAft>
                          <a:spcPts val="0"/>
                        </a:spcAft>
                      </a:pPr>
                      <a:r>
                        <a:rPr lang="en-US" sz="1600" dirty="0" smtClean="0">
                          <a:effectLst/>
                          <a:latin typeface="Calibri" panose="020F0502020204030204" pitchFamily="34" charset="0"/>
                        </a:rPr>
                        <a:t>Think deeply about your project using the feedback you received from your peers.</a:t>
                      </a:r>
                    </a:p>
                    <a:p>
                      <a:pPr marL="0" marR="0">
                        <a:spcBef>
                          <a:spcPts val="0"/>
                        </a:spcBef>
                        <a:spcAft>
                          <a:spcPts val="0"/>
                        </a:spcAft>
                      </a:pPr>
                      <a:r>
                        <a:rPr lang="en-US" sz="1600" dirty="0" smtClean="0">
                          <a:effectLst/>
                          <a:latin typeface="Calibri" panose="020F0502020204030204" pitchFamily="34" charset="0"/>
                        </a:rPr>
                        <a:t>How </a:t>
                      </a:r>
                      <a:r>
                        <a:rPr lang="en-US" sz="1600" dirty="0">
                          <a:effectLst/>
                          <a:latin typeface="Calibri" panose="020F0502020204030204" pitchFamily="34" charset="0"/>
                        </a:rPr>
                        <a:t>can you improve the authenticity of your project so that student learning is meaningful and relevant? </a:t>
                      </a:r>
                      <a:endParaRPr lang="en-US" sz="1600"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b="1" dirty="0">
                          <a:effectLst/>
                          <a:latin typeface="Calibri" panose="020F0502020204030204" pitchFamily="34" charset="0"/>
                        </a:rPr>
                        <a:t>8 min</a:t>
                      </a:r>
                      <a:endParaRPr lang="en-US" sz="16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21">
                <a:tc>
                  <a:txBody>
                    <a:bodyPr/>
                    <a:lstStyle/>
                    <a:p>
                      <a:pPr marL="0" marR="0" algn="r">
                        <a:spcBef>
                          <a:spcPts val="0"/>
                        </a:spcBef>
                        <a:spcAft>
                          <a:spcPts val="0"/>
                        </a:spcAft>
                      </a:pPr>
                      <a:r>
                        <a:rPr lang="en-US" sz="1600" b="1" dirty="0">
                          <a:effectLst/>
                          <a:latin typeface="Calibri" panose="020F0502020204030204" pitchFamily="34" charset="0"/>
                        </a:rPr>
                        <a:t>TOTAL</a:t>
                      </a:r>
                      <a:endParaRPr lang="en-US" sz="16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b="1" dirty="0">
                          <a:effectLst/>
                          <a:latin typeface="Calibri" panose="020F0502020204030204" pitchFamily="34" charset="0"/>
                        </a:rPr>
                        <a:t>30 min</a:t>
                      </a:r>
                      <a:endParaRPr lang="en-US" sz="16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183198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59842701"/>
              </p:ext>
            </p:extLst>
          </p:nvPr>
        </p:nvGraphicFramePr>
        <p:xfrm>
          <a:off x="152400" y="152400"/>
          <a:ext cx="8839200" cy="6275089"/>
        </p:xfrm>
        <a:graphic>
          <a:graphicData uri="http://schemas.openxmlformats.org/drawingml/2006/table">
            <a:tbl>
              <a:tblPr firstRow="1" bandRow="1">
                <a:tableStyleId>{073A0DAA-6AF3-43AB-8588-CEC1D06C72B9}</a:tableStyleId>
              </a:tblPr>
              <a:tblGrid>
                <a:gridCol w="7772400"/>
                <a:gridCol w="1066800"/>
              </a:tblGrid>
              <a:tr h="277764">
                <a:tc>
                  <a:txBody>
                    <a:bodyPr/>
                    <a:lstStyle/>
                    <a:p>
                      <a:pPr marL="0" marR="0" algn="ctr">
                        <a:spcBef>
                          <a:spcPts val="0"/>
                        </a:spcBef>
                        <a:spcAft>
                          <a:spcPts val="0"/>
                        </a:spcAft>
                      </a:pPr>
                      <a:r>
                        <a:rPr lang="en-US" sz="2800" dirty="0" smtClean="0">
                          <a:effectLst/>
                          <a:latin typeface="Calibri" panose="020F0502020204030204" pitchFamily="34" charset="0"/>
                        </a:rPr>
                        <a:t>STUDENT PROJECT GALLERY</a:t>
                      </a:r>
                      <a:r>
                        <a:rPr lang="en-US" sz="2800" baseline="0" dirty="0" smtClean="0">
                          <a:effectLst/>
                          <a:latin typeface="Calibri" panose="020F0502020204030204" pitchFamily="34" charset="0"/>
                        </a:rPr>
                        <a:t> </a:t>
                      </a:r>
                      <a:r>
                        <a:rPr lang="en-US" sz="2800" baseline="0" dirty="0" smtClean="0">
                          <a:effectLst/>
                          <a:latin typeface="Calibri" panose="020F0502020204030204" pitchFamily="34" charset="0"/>
                        </a:rPr>
                        <a:t>WALK PROTOCOL</a:t>
                      </a:r>
                      <a:endParaRPr lang="en-US" sz="2800" dirty="0">
                        <a:effectLst/>
                        <a:latin typeface="Calibri" panose="020F0502020204030204" pitchFamily="34" charset="0"/>
                        <a:ea typeface="Calibri"/>
                        <a:cs typeface="Times New Roman"/>
                      </a:endParaRPr>
                    </a:p>
                  </a:txBody>
                  <a:tcPr marL="49151" marR="49151" marT="24576" marB="24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marL="0" marR="0" algn="ctr">
                        <a:spcBef>
                          <a:spcPts val="0"/>
                        </a:spcBef>
                        <a:spcAft>
                          <a:spcPts val="0"/>
                        </a:spcAft>
                      </a:pPr>
                      <a:r>
                        <a:rPr lang="en-US" sz="2800" b="1" kern="1200" dirty="0">
                          <a:solidFill>
                            <a:schemeClr val="lt1"/>
                          </a:solidFill>
                          <a:effectLst/>
                          <a:latin typeface="Calibri" panose="020F0502020204030204" pitchFamily="34" charset="0"/>
                          <a:ea typeface="+mn-ea"/>
                          <a:cs typeface="+mn-cs"/>
                        </a:rPr>
                        <a:t>TIME</a:t>
                      </a:r>
                    </a:p>
                  </a:txBody>
                  <a:tcPr marL="49151" marR="49151" marT="24576" marB="2457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r>
              <a:tr h="1170048">
                <a:tc>
                  <a:txBody>
                    <a:bodyPr/>
                    <a:lstStyle/>
                    <a:p>
                      <a:pPr marL="0" marR="0">
                        <a:spcBef>
                          <a:spcPts val="0"/>
                        </a:spcBef>
                        <a:spcAft>
                          <a:spcPts val="0"/>
                        </a:spcAft>
                      </a:pPr>
                      <a:r>
                        <a:rPr lang="en-US" sz="2400" b="1" dirty="0" smtClean="0">
                          <a:effectLst/>
                          <a:latin typeface="Calibri" panose="020F0502020204030204" pitchFamily="34" charset="0"/>
                        </a:rPr>
                        <a:t>Set-Up and Directions</a:t>
                      </a:r>
                      <a:endParaRPr lang="en-US" sz="2400" b="1" dirty="0" smtClean="0">
                        <a:effectLst/>
                        <a:latin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400" kern="1200" dirty="0" smtClean="0">
                          <a:solidFill>
                            <a:schemeClr val="dk1"/>
                          </a:solidFill>
                          <a:effectLst/>
                          <a:latin typeface="Calibri" panose="020F0502020204030204" pitchFamily="34" charset="0"/>
                          <a:ea typeface="+mn-ea"/>
                          <a:cs typeface="+mn-cs"/>
                        </a:rPr>
                        <a:t>Hang poster or arrange projects for the gallery walk</a:t>
                      </a:r>
                    </a:p>
                    <a:p>
                      <a:pPr marL="342900" marR="0" indent="-342900">
                        <a:spcBef>
                          <a:spcPts val="0"/>
                        </a:spcBef>
                        <a:spcAft>
                          <a:spcPts val="0"/>
                        </a:spcAft>
                        <a:buFont typeface="Arial" panose="020B0604020202020204" pitchFamily="34" charset="0"/>
                        <a:buChar char="•"/>
                      </a:pPr>
                      <a:r>
                        <a:rPr lang="en-US" sz="2400" kern="1200" dirty="0" smtClean="0">
                          <a:solidFill>
                            <a:schemeClr val="dk1"/>
                          </a:solidFill>
                          <a:effectLst/>
                          <a:latin typeface="Calibri" panose="020F0502020204030204" pitchFamily="34" charset="0"/>
                          <a:ea typeface="+mn-ea"/>
                          <a:cs typeface="+mn-cs"/>
                        </a:rPr>
                        <a:t>Distribute sticky notes</a:t>
                      </a:r>
                    </a:p>
                    <a:p>
                      <a:pPr marL="342900" marR="0" indent="-342900">
                        <a:spcBef>
                          <a:spcPts val="0"/>
                        </a:spcBef>
                        <a:spcAft>
                          <a:spcPts val="0"/>
                        </a:spcAft>
                        <a:buFont typeface="Arial" panose="020B0604020202020204" pitchFamily="34" charset="0"/>
                        <a:buChar char="•"/>
                      </a:pPr>
                      <a:r>
                        <a:rPr lang="en-US" sz="2400" kern="1200" dirty="0" smtClean="0">
                          <a:solidFill>
                            <a:schemeClr val="dk1"/>
                          </a:solidFill>
                          <a:effectLst/>
                          <a:latin typeface="Calibri" panose="020F0502020204030204" pitchFamily="34" charset="0"/>
                          <a:ea typeface="+mn-ea"/>
                          <a:cs typeface="+mn-cs"/>
                        </a:rPr>
                        <a:t>Assign roles (give students</a:t>
                      </a:r>
                      <a:r>
                        <a:rPr lang="en-US" sz="2400" kern="1200" baseline="0" dirty="0" smtClean="0">
                          <a:solidFill>
                            <a:schemeClr val="dk1"/>
                          </a:solidFill>
                          <a:effectLst/>
                          <a:latin typeface="Calibri" panose="020F0502020204030204" pitchFamily="34" charset="0"/>
                          <a:ea typeface="+mn-ea"/>
                          <a:cs typeface="+mn-cs"/>
                        </a:rPr>
                        <a:t> specific elements of the project to critique)</a:t>
                      </a:r>
                      <a:endParaRPr lang="en-US" sz="2400" kern="1200" dirty="0" smtClean="0">
                        <a:solidFill>
                          <a:schemeClr val="dk1"/>
                        </a:solidFill>
                        <a:effectLst/>
                        <a:latin typeface="Calibri" panose="020F0502020204030204" pitchFamily="34" charset="0"/>
                        <a:ea typeface="+mn-ea"/>
                        <a:cs typeface="+mn-cs"/>
                      </a:endParaRPr>
                    </a:p>
                    <a:p>
                      <a:pPr marL="342900" marR="0" indent="-342900">
                        <a:spcBef>
                          <a:spcPts val="0"/>
                        </a:spcBef>
                        <a:spcAft>
                          <a:spcPts val="0"/>
                        </a:spcAft>
                        <a:buFont typeface="Arial" panose="020B0604020202020204" pitchFamily="34" charset="0"/>
                        <a:buChar char="•"/>
                      </a:pPr>
                      <a:r>
                        <a:rPr lang="en-US" sz="2400" kern="1200" dirty="0" smtClean="0">
                          <a:solidFill>
                            <a:schemeClr val="dk1"/>
                          </a:solidFill>
                          <a:effectLst/>
                          <a:latin typeface="Calibri" panose="020F0502020204030204" pitchFamily="34" charset="0"/>
                          <a:ea typeface="+mn-ea"/>
                          <a:cs typeface="+mn-cs"/>
                        </a:rPr>
                        <a:t>Give directions</a:t>
                      </a:r>
                      <a:endParaRPr lang="en-US" sz="2400" kern="1200" dirty="0">
                        <a:solidFill>
                          <a:schemeClr val="dk1"/>
                        </a:solidFill>
                        <a:effectLst/>
                        <a:latin typeface="Calibri" panose="020F0502020204030204" pitchFamily="34" charset="0"/>
                        <a:ea typeface="+mn-ea"/>
                        <a:cs typeface="+mn-cs"/>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b="1" dirty="0" smtClean="0">
                          <a:effectLst/>
                          <a:latin typeface="Calibri" panose="020F0502020204030204" pitchFamily="34" charset="0"/>
                        </a:rPr>
                        <a:t>5 </a:t>
                      </a:r>
                      <a:r>
                        <a:rPr lang="en-US" sz="2000" b="1" dirty="0">
                          <a:effectLst/>
                          <a:latin typeface="Calibri" panose="020F0502020204030204" pitchFamily="34" charset="0"/>
                        </a:rPr>
                        <a:t>min</a:t>
                      </a:r>
                      <a:endParaRPr lang="en-US" sz="20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12268">
                <a:tc>
                  <a:txBody>
                    <a:bodyPr/>
                    <a:lstStyle/>
                    <a:p>
                      <a:pPr marL="0" marR="0">
                        <a:spcBef>
                          <a:spcPts val="0"/>
                        </a:spcBef>
                        <a:spcAft>
                          <a:spcPts val="0"/>
                        </a:spcAft>
                      </a:pPr>
                      <a:r>
                        <a:rPr lang="en-US" sz="2400" b="1" dirty="0">
                          <a:effectLst/>
                          <a:latin typeface="Calibri" panose="020F0502020204030204" pitchFamily="34" charset="0"/>
                        </a:rPr>
                        <a:t>Gallery Walk &amp; </a:t>
                      </a:r>
                      <a:r>
                        <a:rPr lang="en-US" sz="2400" b="1" dirty="0" smtClean="0">
                          <a:effectLst/>
                          <a:latin typeface="Calibri" panose="020F0502020204030204" pitchFamily="34" charset="0"/>
                        </a:rPr>
                        <a:t>Feedback</a:t>
                      </a:r>
                    </a:p>
                    <a:p>
                      <a:pPr marL="342900" marR="0" indent="-342900">
                        <a:spcBef>
                          <a:spcPts val="0"/>
                        </a:spcBef>
                        <a:spcAft>
                          <a:spcPts val="0"/>
                        </a:spcAft>
                        <a:buFont typeface="Arial" panose="020B0604020202020204" pitchFamily="34" charset="0"/>
                        <a:buChar char="•"/>
                      </a:pPr>
                      <a:r>
                        <a:rPr lang="en-US" sz="2400" dirty="0" smtClean="0">
                          <a:effectLst/>
                          <a:latin typeface="Calibri" panose="020F0502020204030204" pitchFamily="34" charset="0"/>
                        </a:rPr>
                        <a:t>Silently record feedback on sticky notes </a:t>
                      </a:r>
                      <a:r>
                        <a:rPr lang="en-US" sz="2400" dirty="0" smtClean="0">
                          <a:effectLst/>
                          <a:latin typeface="Calibri" panose="020F0502020204030204" pitchFamily="34" charset="0"/>
                        </a:rPr>
                        <a:t>specific “I</a:t>
                      </a:r>
                      <a:r>
                        <a:rPr lang="en-US" sz="2400" baseline="0" dirty="0" smtClean="0">
                          <a:effectLst/>
                          <a:latin typeface="Calibri" panose="020F0502020204030204" pitchFamily="34" charset="0"/>
                        </a:rPr>
                        <a:t> likes” and I wonders.”</a:t>
                      </a:r>
                    </a:p>
                    <a:p>
                      <a:pPr marL="342900" marR="0" indent="-342900">
                        <a:spcBef>
                          <a:spcPts val="0"/>
                        </a:spcBef>
                        <a:spcAft>
                          <a:spcPts val="0"/>
                        </a:spcAft>
                        <a:buFont typeface="Arial" panose="020B0604020202020204" pitchFamily="34" charset="0"/>
                        <a:buChar char="•"/>
                      </a:pPr>
                      <a:r>
                        <a:rPr lang="en-US" sz="2400" kern="1200" baseline="0" dirty="0" smtClean="0">
                          <a:solidFill>
                            <a:schemeClr val="dk1"/>
                          </a:solidFill>
                          <a:effectLst/>
                          <a:latin typeface="Calibri" panose="020F0502020204030204" pitchFamily="34" charset="0"/>
                          <a:ea typeface="+mn-ea"/>
                          <a:cs typeface="+mn-cs"/>
                        </a:rPr>
                        <a:t>Give one “I like” and one “I wonder” for each project.</a:t>
                      </a:r>
                      <a:endParaRPr lang="en-US" sz="2400" kern="1200" dirty="0">
                        <a:solidFill>
                          <a:schemeClr val="dk1"/>
                        </a:solidFill>
                        <a:effectLst/>
                        <a:latin typeface="Calibri" panose="020F0502020204030204" pitchFamily="34" charset="0"/>
                        <a:ea typeface="+mn-ea"/>
                        <a:cs typeface="+mn-cs"/>
                      </a:endParaRPr>
                    </a:p>
                    <a:p>
                      <a:pPr marL="342900" marR="0" indent="-342900">
                        <a:spcBef>
                          <a:spcPts val="0"/>
                        </a:spcBef>
                        <a:spcAft>
                          <a:spcPts val="0"/>
                        </a:spcAft>
                        <a:buFont typeface="Arial" panose="020B0604020202020204" pitchFamily="34" charset="0"/>
                        <a:buChar char="•"/>
                      </a:pPr>
                      <a:r>
                        <a:rPr lang="en-US" sz="2400" dirty="0">
                          <a:effectLst/>
                          <a:latin typeface="Calibri" panose="020F0502020204030204" pitchFamily="34" charset="0"/>
                        </a:rPr>
                        <a:t>Make sure the feedback is helpful, specific, and kind.</a:t>
                      </a:r>
                      <a:endParaRPr lang="en-US" sz="2400"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b="1" dirty="0">
                          <a:effectLst/>
                          <a:latin typeface="Calibri" panose="020F0502020204030204" pitchFamily="34" charset="0"/>
                        </a:rPr>
                        <a:t>20 min</a:t>
                      </a:r>
                      <a:endParaRPr lang="en-US" sz="20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24563">
                <a:tc>
                  <a:txBody>
                    <a:bodyPr/>
                    <a:lstStyle/>
                    <a:p>
                      <a:pPr marL="0" marR="0">
                        <a:spcBef>
                          <a:spcPts val="0"/>
                        </a:spcBef>
                        <a:spcAft>
                          <a:spcPts val="0"/>
                        </a:spcAft>
                      </a:pPr>
                      <a:r>
                        <a:rPr lang="en-US" sz="2400" b="1" dirty="0">
                          <a:effectLst/>
                          <a:latin typeface="Calibri" panose="020F0502020204030204" pitchFamily="34" charset="0"/>
                        </a:rPr>
                        <a:t>Reflection</a:t>
                      </a:r>
                    </a:p>
                    <a:p>
                      <a:pPr marL="0" marR="0">
                        <a:spcBef>
                          <a:spcPts val="0"/>
                        </a:spcBef>
                        <a:spcAft>
                          <a:spcPts val="0"/>
                        </a:spcAft>
                      </a:pPr>
                      <a:r>
                        <a:rPr lang="en-US" sz="2400" dirty="0" smtClean="0">
                          <a:effectLst/>
                          <a:latin typeface="Calibri" panose="020F0502020204030204" pitchFamily="34" charset="0"/>
                        </a:rPr>
                        <a:t>Think deeply about your project using the feedback you received from your peers</a:t>
                      </a:r>
                      <a:r>
                        <a:rPr lang="en-US" sz="2400" dirty="0" smtClean="0">
                          <a:effectLst/>
                          <a:latin typeface="Calibri" panose="020F0502020204030204" pitchFamily="34" charset="0"/>
                        </a:rPr>
                        <a:t>.</a:t>
                      </a:r>
                      <a:endParaRPr lang="en-US" sz="2400" dirty="0" smtClean="0">
                        <a:effectLst/>
                        <a:latin typeface="Calibri" panose="020F0502020204030204" pitchFamily="34" charset="0"/>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b="1" dirty="0">
                          <a:effectLst/>
                          <a:latin typeface="Calibri" panose="020F0502020204030204" pitchFamily="34" charset="0"/>
                        </a:rPr>
                        <a:t>5</a:t>
                      </a:r>
                      <a:r>
                        <a:rPr lang="en-US" sz="2000" b="1" dirty="0" smtClean="0">
                          <a:effectLst/>
                          <a:latin typeface="Calibri" panose="020F0502020204030204" pitchFamily="34" charset="0"/>
                        </a:rPr>
                        <a:t> </a:t>
                      </a:r>
                      <a:r>
                        <a:rPr lang="en-US" sz="2000" b="1" dirty="0">
                          <a:effectLst/>
                          <a:latin typeface="Calibri" panose="020F0502020204030204" pitchFamily="34" charset="0"/>
                        </a:rPr>
                        <a:t>min</a:t>
                      </a:r>
                      <a:endParaRPr lang="en-US" sz="20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31121">
                <a:tc>
                  <a:txBody>
                    <a:bodyPr/>
                    <a:lstStyle/>
                    <a:p>
                      <a:pPr marL="0" marR="0" algn="r">
                        <a:spcBef>
                          <a:spcPts val="0"/>
                        </a:spcBef>
                        <a:spcAft>
                          <a:spcPts val="0"/>
                        </a:spcAft>
                      </a:pPr>
                      <a:r>
                        <a:rPr lang="en-US" sz="2400" b="1" dirty="0">
                          <a:effectLst/>
                          <a:latin typeface="Calibri" panose="020F0502020204030204" pitchFamily="34" charset="0"/>
                        </a:rPr>
                        <a:t>TOTAL</a:t>
                      </a:r>
                      <a:endParaRPr lang="en-US" sz="24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2000" b="1" dirty="0">
                          <a:effectLst/>
                          <a:latin typeface="Calibri" panose="020F0502020204030204" pitchFamily="34" charset="0"/>
                        </a:rPr>
                        <a:t>30 min</a:t>
                      </a:r>
                      <a:endParaRPr lang="en-US" sz="2000" b="1" dirty="0">
                        <a:effectLst/>
                        <a:latin typeface="Calibri" panose="020F0502020204030204" pitchFamily="34" charset="0"/>
                        <a:ea typeface="Calibri"/>
                        <a:cs typeface="Times New Roman"/>
                      </a:endParaRPr>
                    </a:p>
                  </a:txBody>
                  <a:tcPr marL="49151" marR="49151" marT="24576" marB="2457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092834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2213" name="Group 69"/>
          <p:cNvGraphicFramePr>
            <a:graphicFrameLocks noGrp="1"/>
          </p:cNvGraphicFramePr>
          <p:nvPr>
            <p:extLst>
              <p:ext uri="{D42A27DB-BD31-4B8C-83A1-F6EECF244321}">
                <p14:modId xmlns:p14="http://schemas.microsoft.com/office/powerpoint/2010/main" val="3500498126"/>
              </p:ext>
            </p:extLst>
          </p:nvPr>
        </p:nvGraphicFramePr>
        <p:xfrm>
          <a:off x="0" y="-249238"/>
          <a:ext cx="9144000" cy="6587361"/>
        </p:xfrm>
        <a:graphic>
          <a:graphicData uri="http://schemas.openxmlformats.org/drawingml/2006/table">
            <a:tbl>
              <a:tblPr/>
              <a:tblGrid>
                <a:gridCol w="1447800"/>
                <a:gridCol w="6774116"/>
                <a:gridCol w="922084"/>
              </a:tblGrid>
              <a:tr h="7064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FF"/>
                          </a:solidFill>
                          <a:effectLst/>
                          <a:latin typeface="Calibri" pitchFamily="-107" charset="0"/>
                          <a:ea typeface="ＭＳ Ｐゴシック" pitchFamily="-107" charset="-128"/>
                        </a:rPr>
                        <a:t>CRITICAL FRIENDS PROTOCOL </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99"/>
                    </a:solidFill>
                  </a:tcPr>
                </a:tc>
                <a:tc hMerge="1">
                  <a:txBody>
                    <a:bodyPr/>
                    <a:lstStyle/>
                    <a:p>
                      <a:endParaRPr lang="en-US"/>
                    </a:p>
                  </a:txBody>
                  <a:tcPr/>
                </a:tc>
                <a:tc hMerge="1">
                  <a:txBody>
                    <a:bodyPr/>
                    <a:lstStyle/>
                    <a:p>
                      <a:endParaRPr lang="en-US"/>
                    </a:p>
                  </a:txBody>
                  <a:tcPr/>
                </a:tc>
              </a:tr>
              <a:tr h="13870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6"/>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Calibri" pitchFamily="-107" charset="0"/>
                        <a:ea typeface="ＭＳ Ｐゴシック" pitchFamily="-107" charset="-128"/>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PRESENTER</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Presentation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Presenter explains their project; </a:t>
                      </a:r>
                      <a:r>
                        <a:rPr kumimoji="0" lang="en-US" sz="1800" b="1" i="0" u="none" strike="noStrike" cap="none" normalizeH="0" baseline="0" dirty="0" smtClean="0">
                          <a:ln>
                            <a:noFill/>
                          </a:ln>
                          <a:solidFill>
                            <a:srgbClr val="C00000"/>
                          </a:solidFill>
                          <a:effectLst/>
                          <a:latin typeface="Calibri" pitchFamily="-107" charset="0"/>
                          <a:ea typeface="ＭＳ Ｐゴシック" pitchFamily="-107" charset="-128"/>
                        </a:rPr>
                        <a:t>Audience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4 min</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EVERYONE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Clarification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asks short clarifying questions; </a:t>
                      </a: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responds. </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110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AUDIENCE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Like or appreciate…”</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what they liked (Best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Wonder or am curious if you thought about…”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concerns (Needs Development);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Have…”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ideas &amp; resources for the project.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3 min</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95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PRESENTER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Reflection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Group reflects on useful feedback; </a:t>
                      </a: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Audience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4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TOTAL TIME</a:t>
                      </a:r>
                    </a:p>
                  </a:txBody>
                  <a:tcPr marT="45721" marB="45721"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15 min </a:t>
                      </a:r>
                    </a:p>
                  </a:txBody>
                  <a:tcPr marT="45721" marB="4572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4230902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2213" name="Group 69"/>
          <p:cNvGraphicFramePr>
            <a:graphicFrameLocks noGrp="1"/>
          </p:cNvGraphicFramePr>
          <p:nvPr>
            <p:extLst>
              <p:ext uri="{D42A27DB-BD31-4B8C-83A1-F6EECF244321}">
                <p14:modId xmlns:p14="http://schemas.microsoft.com/office/powerpoint/2010/main" val="2285979167"/>
              </p:ext>
            </p:extLst>
          </p:nvPr>
        </p:nvGraphicFramePr>
        <p:xfrm>
          <a:off x="0" y="-249238"/>
          <a:ext cx="9144000" cy="6602339"/>
        </p:xfrm>
        <a:graphic>
          <a:graphicData uri="http://schemas.openxmlformats.org/drawingml/2006/table">
            <a:tbl>
              <a:tblPr/>
              <a:tblGrid>
                <a:gridCol w="1447800"/>
                <a:gridCol w="6774116"/>
                <a:gridCol w="922084"/>
              </a:tblGrid>
              <a:tr h="7064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rgbClr val="FFFFFF"/>
                          </a:solidFill>
                          <a:effectLst/>
                          <a:latin typeface="Calibri" pitchFamily="-107" charset="0"/>
                          <a:ea typeface="ＭＳ Ｐゴシック" pitchFamily="-107" charset="-128"/>
                        </a:rPr>
                        <a:t>CRITICAL FRIENDS PROTOCOL </a:t>
                      </a:r>
                    </a:p>
                  </a:txBody>
                  <a:tcPr marT="45721" marB="45721"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3399"/>
                    </a:solidFill>
                  </a:tcPr>
                </a:tc>
                <a:tc hMerge="1">
                  <a:txBody>
                    <a:bodyPr/>
                    <a:lstStyle/>
                    <a:p>
                      <a:endParaRPr lang="en-US"/>
                    </a:p>
                  </a:txBody>
                  <a:tcPr/>
                </a:tc>
                <a:tc hMerge="1">
                  <a:txBody>
                    <a:bodyPr/>
                    <a:lstStyle/>
                    <a:p>
                      <a:endParaRPr lang="en-US"/>
                    </a:p>
                  </a:txBody>
                  <a:tcPr/>
                </a:tc>
              </a:tr>
              <a:tr h="13870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accent6"/>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C00000"/>
                        </a:solidFill>
                        <a:effectLst/>
                        <a:latin typeface="Calibri" pitchFamily="-107" charset="0"/>
                        <a:ea typeface="ＭＳ Ｐゴシック" pitchFamily="-107" charset="-128"/>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PRESENTER</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Presentation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Presenter explains their project; </a:t>
                      </a:r>
                      <a:r>
                        <a:rPr kumimoji="0" lang="en-US" sz="1800" b="1" i="0" u="none" strike="noStrike" cap="none" normalizeH="0" baseline="0" dirty="0" smtClean="0">
                          <a:ln>
                            <a:noFill/>
                          </a:ln>
                          <a:solidFill>
                            <a:srgbClr val="C00000"/>
                          </a:solidFill>
                          <a:effectLst/>
                          <a:latin typeface="Calibri" pitchFamily="-107" charset="0"/>
                          <a:ea typeface="ＭＳ Ｐゴシック" pitchFamily="-107" charset="-128"/>
                        </a:rPr>
                        <a:t>Audience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4 min</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01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EVERYONE</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Clarification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asks short clarifying questions; </a:t>
                      </a: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responds. </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116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AUDIENCE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Like or appreciate…”</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what they liked (Best Practices);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Wonder or am curious if you thought about…”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concerns (Needs Development);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a:t>
                      </a:r>
                      <a:endPar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endParaRP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295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PRESENTER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Reflection</a:t>
                      </a: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Group reflects on useful feedback; </a:t>
                      </a: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Audience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2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010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rPr>
                        <a:t>AUDIENCE</a:t>
                      </a:r>
                      <a:endParaRPr kumimoji="0" lang="en-US" sz="1800" b="1" i="0" u="none" strike="noStrike" cap="none" normalizeH="0" baseline="0" dirty="0" smtClean="0">
                        <a:ln>
                          <a:noFill/>
                        </a:ln>
                        <a:solidFill>
                          <a:schemeClr val="tx1"/>
                        </a:solidFill>
                        <a:effectLst/>
                        <a:latin typeface="Calibri" pitchFamily="-107" charset="0"/>
                        <a:ea typeface="ＭＳ Ｐゴシック" pitchFamily="-107"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“I Have an idea or a resource…”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Audience shares ideas &amp; resources for the project.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rgbClr val="C00000"/>
                          </a:solidFill>
                          <a:effectLst/>
                          <a:latin typeface="Calibri" pitchFamily="-107" charset="0"/>
                          <a:ea typeface="ＭＳ Ｐゴシック" pitchFamily="-107" charset="-128"/>
                          <a:cs typeface="+mn-cs"/>
                        </a:rPr>
                        <a:t>Presenter listens.</a:t>
                      </a:r>
                    </a:p>
                  </a:txBody>
                  <a:tcPr marT="45721" marB="45721"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3 min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anchor="ctr" horzOverflow="overflow">
                    <a:lnL w="12700" cap="flat" cmpd="sng" algn="ctr">
                      <a:solidFill>
                        <a:srgbClr val="0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439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endParaRPr>
                    </a:p>
                  </a:txBody>
                  <a:tcPr marT="45721" marB="4572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Calibri" pitchFamily="-107" charset="0"/>
                          <a:ea typeface="ＭＳ Ｐゴシック" pitchFamily="-107" charset="-128"/>
                        </a:rPr>
                        <a:t>TOTAL TIME</a:t>
                      </a:r>
                    </a:p>
                  </a:txBody>
                  <a:tcPr marT="45721" marB="45721"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alibri" pitchFamily="-107" charset="0"/>
                          <a:ea typeface="ＭＳ Ｐゴシック" pitchFamily="-107" charset="-128"/>
                        </a:rPr>
                        <a:t>15 min </a:t>
                      </a:r>
                    </a:p>
                  </a:txBody>
                  <a:tcPr marT="45721" marB="45721"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extLst>
      <p:ext uri="{BB962C8B-B14F-4D97-AF65-F5344CB8AC3E}">
        <p14:creationId xmlns:p14="http://schemas.microsoft.com/office/powerpoint/2010/main" val="1341255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905</Words>
  <Application>Microsoft Office PowerPoint</Application>
  <PresentationFormat>On-screen Show (4:3)</PresentationFormat>
  <Paragraphs>176</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Protocols for Critique &amp; Revision </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Protocols for Critique  and Revision </dc:title>
  <dc:creator>ocm boces</dc:creator>
  <cp:lastModifiedBy>ocm boces</cp:lastModifiedBy>
  <cp:revision>15</cp:revision>
  <dcterms:created xsi:type="dcterms:W3CDTF">2014-12-17T11:14:42Z</dcterms:created>
  <dcterms:modified xsi:type="dcterms:W3CDTF">2015-05-31T14:01:25Z</dcterms:modified>
</cp:coreProperties>
</file>