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0FE3B-A45C-4752-8864-948A7852FA5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F8048-079B-4195-AD0B-04183D89C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70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243138" y="185738"/>
            <a:ext cx="2078037" cy="1560512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xfrm>
            <a:off x="331740" y="1896165"/>
            <a:ext cx="6194523" cy="69874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2811" indent="-332811">
              <a:buFont typeface="Arial" charset="0"/>
              <a:buChar char="•"/>
            </a:pPr>
            <a:endParaRPr lang="en-US" altLang="en-US" sz="2000" dirty="0">
              <a:latin typeface="Times New Roman" pitchFamily="18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787" algn="l"/>
                <a:tab pos="863129" algn="l"/>
                <a:tab pos="1295472" algn="l"/>
                <a:tab pos="1727814" algn="l"/>
                <a:tab pos="2160156" algn="l"/>
                <a:tab pos="2592498" algn="l"/>
                <a:tab pos="3024841" algn="l"/>
                <a:tab pos="3457183" algn="l"/>
                <a:tab pos="3889525" algn="l"/>
                <a:tab pos="4321867" algn="l"/>
                <a:tab pos="4752654" algn="l"/>
                <a:tab pos="5186551" algn="l"/>
                <a:tab pos="5618894" algn="l"/>
                <a:tab pos="6051236" algn="l"/>
                <a:tab pos="6483579" algn="l"/>
                <a:tab pos="6915921" algn="l"/>
                <a:tab pos="7348263" algn="l"/>
                <a:tab pos="7780605" algn="l"/>
                <a:tab pos="8212947" algn="l"/>
                <a:tab pos="86452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787" algn="l"/>
                <a:tab pos="863129" algn="l"/>
                <a:tab pos="1295472" algn="l"/>
                <a:tab pos="1727814" algn="l"/>
                <a:tab pos="2160156" algn="l"/>
                <a:tab pos="2592498" algn="l"/>
                <a:tab pos="3024841" algn="l"/>
                <a:tab pos="3457183" algn="l"/>
                <a:tab pos="3889525" algn="l"/>
                <a:tab pos="4321867" algn="l"/>
                <a:tab pos="4752654" algn="l"/>
                <a:tab pos="5186551" algn="l"/>
                <a:tab pos="5618894" algn="l"/>
                <a:tab pos="6051236" algn="l"/>
                <a:tab pos="6483579" algn="l"/>
                <a:tab pos="6915921" algn="l"/>
                <a:tab pos="7348263" algn="l"/>
                <a:tab pos="7780605" algn="l"/>
                <a:tab pos="8212947" algn="l"/>
                <a:tab pos="86452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787" algn="l"/>
                <a:tab pos="863129" algn="l"/>
                <a:tab pos="1295472" algn="l"/>
                <a:tab pos="1727814" algn="l"/>
                <a:tab pos="2160156" algn="l"/>
                <a:tab pos="2592498" algn="l"/>
                <a:tab pos="3024841" algn="l"/>
                <a:tab pos="3457183" algn="l"/>
                <a:tab pos="3889525" algn="l"/>
                <a:tab pos="4321867" algn="l"/>
                <a:tab pos="4752654" algn="l"/>
                <a:tab pos="5186551" algn="l"/>
                <a:tab pos="5618894" algn="l"/>
                <a:tab pos="6051236" algn="l"/>
                <a:tab pos="6483579" algn="l"/>
                <a:tab pos="6915921" algn="l"/>
                <a:tab pos="7348263" algn="l"/>
                <a:tab pos="7780605" algn="l"/>
                <a:tab pos="8212947" algn="l"/>
                <a:tab pos="86452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787" algn="l"/>
                <a:tab pos="863129" algn="l"/>
                <a:tab pos="1295472" algn="l"/>
                <a:tab pos="1727814" algn="l"/>
                <a:tab pos="2160156" algn="l"/>
                <a:tab pos="2592498" algn="l"/>
                <a:tab pos="3024841" algn="l"/>
                <a:tab pos="3457183" algn="l"/>
                <a:tab pos="3889525" algn="l"/>
                <a:tab pos="4321867" algn="l"/>
                <a:tab pos="4752654" algn="l"/>
                <a:tab pos="5186551" algn="l"/>
                <a:tab pos="5618894" algn="l"/>
                <a:tab pos="6051236" algn="l"/>
                <a:tab pos="6483579" algn="l"/>
                <a:tab pos="6915921" algn="l"/>
                <a:tab pos="7348263" algn="l"/>
                <a:tab pos="7780605" algn="l"/>
                <a:tab pos="8212947" algn="l"/>
                <a:tab pos="86452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787" algn="l"/>
                <a:tab pos="863129" algn="l"/>
                <a:tab pos="1295472" algn="l"/>
                <a:tab pos="1727814" algn="l"/>
                <a:tab pos="2160156" algn="l"/>
                <a:tab pos="2592498" algn="l"/>
                <a:tab pos="3024841" algn="l"/>
                <a:tab pos="3457183" algn="l"/>
                <a:tab pos="3889525" algn="l"/>
                <a:tab pos="4321867" algn="l"/>
                <a:tab pos="4752654" algn="l"/>
                <a:tab pos="5186551" algn="l"/>
                <a:tab pos="5618894" algn="l"/>
                <a:tab pos="6051236" algn="l"/>
                <a:tab pos="6483579" algn="l"/>
                <a:tab pos="6915921" algn="l"/>
                <a:tab pos="7348263" algn="l"/>
                <a:tab pos="7780605" algn="l"/>
                <a:tab pos="8212947" algn="l"/>
                <a:tab pos="86452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63418" indent="-223946" defTabSz="44789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787" algn="l"/>
                <a:tab pos="863129" algn="l"/>
                <a:tab pos="1295472" algn="l"/>
                <a:tab pos="1727814" algn="l"/>
                <a:tab pos="2160156" algn="l"/>
                <a:tab pos="2592498" algn="l"/>
                <a:tab pos="3024841" algn="l"/>
                <a:tab pos="3457183" algn="l"/>
                <a:tab pos="3889525" algn="l"/>
                <a:tab pos="4321867" algn="l"/>
                <a:tab pos="4752654" algn="l"/>
                <a:tab pos="5186551" algn="l"/>
                <a:tab pos="5618894" algn="l"/>
                <a:tab pos="6051236" algn="l"/>
                <a:tab pos="6483579" algn="l"/>
                <a:tab pos="6915921" algn="l"/>
                <a:tab pos="7348263" algn="l"/>
                <a:tab pos="7780605" algn="l"/>
                <a:tab pos="8212947" algn="l"/>
                <a:tab pos="86452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11311" indent="-223946" defTabSz="44789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787" algn="l"/>
                <a:tab pos="863129" algn="l"/>
                <a:tab pos="1295472" algn="l"/>
                <a:tab pos="1727814" algn="l"/>
                <a:tab pos="2160156" algn="l"/>
                <a:tab pos="2592498" algn="l"/>
                <a:tab pos="3024841" algn="l"/>
                <a:tab pos="3457183" algn="l"/>
                <a:tab pos="3889525" algn="l"/>
                <a:tab pos="4321867" algn="l"/>
                <a:tab pos="4752654" algn="l"/>
                <a:tab pos="5186551" algn="l"/>
                <a:tab pos="5618894" algn="l"/>
                <a:tab pos="6051236" algn="l"/>
                <a:tab pos="6483579" algn="l"/>
                <a:tab pos="6915921" algn="l"/>
                <a:tab pos="7348263" algn="l"/>
                <a:tab pos="7780605" algn="l"/>
                <a:tab pos="8212947" algn="l"/>
                <a:tab pos="86452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359205" indent="-223946" defTabSz="44789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787" algn="l"/>
                <a:tab pos="863129" algn="l"/>
                <a:tab pos="1295472" algn="l"/>
                <a:tab pos="1727814" algn="l"/>
                <a:tab pos="2160156" algn="l"/>
                <a:tab pos="2592498" algn="l"/>
                <a:tab pos="3024841" algn="l"/>
                <a:tab pos="3457183" algn="l"/>
                <a:tab pos="3889525" algn="l"/>
                <a:tab pos="4321867" algn="l"/>
                <a:tab pos="4752654" algn="l"/>
                <a:tab pos="5186551" algn="l"/>
                <a:tab pos="5618894" algn="l"/>
                <a:tab pos="6051236" algn="l"/>
                <a:tab pos="6483579" algn="l"/>
                <a:tab pos="6915921" algn="l"/>
                <a:tab pos="7348263" algn="l"/>
                <a:tab pos="7780605" algn="l"/>
                <a:tab pos="8212947" algn="l"/>
                <a:tab pos="86452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07100" indent="-223946" defTabSz="44789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30787" algn="l"/>
                <a:tab pos="863129" algn="l"/>
                <a:tab pos="1295472" algn="l"/>
                <a:tab pos="1727814" algn="l"/>
                <a:tab pos="2160156" algn="l"/>
                <a:tab pos="2592498" algn="l"/>
                <a:tab pos="3024841" algn="l"/>
                <a:tab pos="3457183" algn="l"/>
                <a:tab pos="3889525" algn="l"/>
                <a:tab pos="4321867" algn="l"/>
                <a:tab pos="4752654" algn="l"/>
                <a:tab pos="5186551" algn="l"/>
                <a:tab pos="5618894" algn="l"/>
                <a:tab pos="6051236" algn="l"/>
                <a:tab pos="6483579" algn="l"/>
                <a:tab pos="6915921" algn="l"/>
                <a:tab pos="7348263" algn="l"/>
                <a:tab pos="7780605" algn="l"/>
                <a:tab pos="8212947" algn="l"/>
                <a:tab pos="864528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B9C9BCFC-2D8E-4DAD-90F5-793F2F302CCC}" type="slidenum">
              <a:rPr lang="en-US" altLang="en-US" sz="1300">
                <a:ea typeface="MS PGothic" pitchFamily="34" charset="-128"/>
              </a:rPr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1</a:t>
            </a:fld>
            <a:endParaRPr lang="en-US" altLang="en-US" sz="1300" dirty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4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0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6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5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9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6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5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7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72FEE-7B5A-4916-9159-8E6BEE2F3F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B54C-D80C-4977-8E7C-88DC1BAD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5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1122528" y="2133600"/>
            <a:ext cx="7869072" cy="4419600"/>
          </a:xfrm>
        </p:spPr>
        <p:txBody>
          <a:bodyPr>
            <a:noAutofit/>
          </a:bodyPr>
          <a:lstStyle/>
          <a:p>
            <a:pPr marL="225425" indent="-225425">
              <a:buFont typeface="Arial" panose="020B0604020202020204" pitchFamily="34" charset="0"/>
              <a:buChar char="•"/>
              <a:defRPr/>
            </a:pPr>
            <a:r>
              <a:rPr lang="en-US" sz="2600" b="1" dirty="0" smtClean="0">
                <a:solidFill>
                  <a:srgbClr val="0070C0"/>
                </a:solidFill>
              </a:rPr>
              <a:t>Use</a:t>
            </a:r>
            <a:r>
              <a:rPr lang="en-US" sz="2600" b="1" dirty="0" smtClean="0"/>
              <a:t> </a:t>
            </a:r>
            <a:r>
              <a:rPr lang="en-US" sz="2600" dirty="0" smtClean="0"/>
              <a:t>data tables to answer factual questions</a:t>
            </a:r>
          </a:p>
          <a:p>
            <a:pPr marL="225425" indent="-225425">
              <a:buFont typeface="Arial" panose="020B0604020202020204" pitchFamily="34" charset="0"/>
              <a:buChar char="•"/>
              <a:defRPr/>
            </a:pPr>
            <a:r>
              <a:rPr lang="en-US" sz="2600" b="1" dirty="0" smtClean="0">
                <a:solidFill>
                  <a:srgbClr val="336600"/>
                </a:solidFill>
              </a:rPr>
              <a:t>Categorize</a:t>
            </a:r>
            <a:r>
              <a:rPr lang="en-US" sz="2600" dirty="0" smtClean="0"/>
              <a:t> </a:t>
            </a:r>
            <a:r>
              <a:rPr lang="en-US" sz="2600" dirty="0"/>
              <a:t>common features from different media and </a:t>
            </a:r>
            <a:r>
              <a:rPr lang="en-US" sz="2600" dirty="0" smtClean="0"/>
              <a:t>formats</a:t>
            </a:r>
          </a:p>
          <a:p>
            <a:pPr marL="225425" indent="-225425"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336600"/>
                </a:solidFill>
              </a:rPr>
              <a:t>Construct</a:t>
            </a:r>
            <a:r>
              <a:rPr lang="en-US" sz="2600" dirty="0" smtClean="0"/>
              <a:t> a survey to collect data </a:t>
            </a:r>
          </a:p>
          <a:p>
            <a:pPr marL="225425" indent="-225425">
              <a:buFont typeface="Arial" panose="020B0604020202020204" pitchFamily="34" charset="0"/>
              <a:buChar char="•"/>
              <a:defRPr/>
            </a:pPr>
            <a:r>
              <a:rPr lang="en-US" sz="2600" b="1" dirty="0" smtClean="0">
                <a:solidFill>
                  <a:srgbClr val="336600"/>
                </a:solidFill>
              </a:rPr>
              <a:t>Organize</a:t>
            </a:r>
            <a:r>
              <a:rPr lang="en-US" sz="2600" dirty="0" smtClean="0"/>
              <a:t> data collected, </a:t>
            </a:r>
            <a:r>
              <a:rPr lang="en-US" sz="2600" b="1" dirty="0">
                <a:solidFill>
                  <a:srgbClr val="336600"/>
                </a:solidFill>
              </a:rPr>
              <a:t>identify</a:t>
            </a:r>
            <a:r>
              <a:rPr lang="en-US" sz="2600" dirty="0" smtClean="0"/>
              <a:t> patterns or trends in the data, and </a:t>
            </a:r>
            <a:r>
              <a:rPr lang="en-US" sz="2600" b="1" dirty="0">
                <a:solidFill>
                  <a:srgbClr val="336600"/>
                </a:solidFill>
              </a:rPr>
              <a:t>graph</a:t>
            </a:r>
            <a:r>
              <a:rPr lang="en-US" sz="2600" dirty="0" smtClean="0"/>
              <a:t> the data</a:t>
            </a:r>
          </a:p>
          <a:p>
            <a:pPr marL="225425" indent="-225425">
              <a:buFont typeface="Arial" panose="020B0604020202020204" pitchFamily="34" charset="0"/>
              <a:buChar char="•"/>
              <a:defRPr/>
            </a:pPr>
            <a:r>
              <a:rPr lang="en-US" sz="2600" b="1" dirty="0" smtClean="0">
                <a:solidFill>
                  <a:srgbClr val="FF7619"/>
                </a:solidFill>
              </a:rPr>
              <a:t>Compare</a:t>
            </a:r>
            <a:r>
              <a:rPr lang="en-US" sz="2600" dirty="0" smtClean="0"/>
              <a:t> data sets and </a:t>
            </a:r>
            <a:r>
              <a:rPr lang="en-US" sz="2600" b="1" dirty="0">
                <a:solidFill>
                  <a:srgbClr val="FF7619"/>
                </a:solidFill>
              </a:rPr>
              <a:t>draw conclusions </a:t>
            </a:r>
            <a:r>
              <a:rPr lang="en-US" sz="2600" dirty="0" smtClean="0"/>
              <a:t>based on the data</a:t>
            </a:r>
          </a:p>
          <a:p>
            <a:pPr marL="225425" indent="-225425">
              <a:buFont typeface="Arial" panose="020B0604020202020204" pitchFamily="34" charset="0"/>
              <a:buChar char="•"/>
              <a:defRPr/>
            </a:pPr>
            <a:r>
              <a:rPr lang="en-US" sz="2600" b="1" dirty="0" smtClean="0">
                <a:solidFill>
                  <a:srgbClr val="7030A0"/>
                </a:solidFill>
              </a:rPr>
              <a:t>Propose</a:t>
            </a:r>
            <a:r>
              <a:rPr lang="en-US" sz="2600" dirty="0" smtClean="0"/>
              <a:t> a resolution to the problem 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-19334" y="0"/>
            <a:ext cx="9163334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1146175" algn="l"/>
              </a:tabLst>
              <a:defRPr/>
            </a:pPr>
            <a:r>
              <a:rPr lang="en-US" sz="3200" dirty="0">
                <a:solidFill>
                  <a:schemeClr val="tx1"/>
                </a:solidFill>
                <a:cs typeface="Arial" pitchFamily="34" charset="0"/>
              </a:rPr>
              <a:t>LEARNING </a:t>
            </a:r>
            <a:r>
              <a:rPr lang="en-US" sz="3200" dirty="0" smtClean="0">
                <a:solidFill>
                  <a:schemeClr val="tx1"/>
                </a:solidFill>
                <a:cs typeface="Arial" pitchFamily="34" charset="0"/>
              </a:rPr>
              <a:t>TARGET</a:t>
            </a:r>
            <a:endParaRPr lang="en-US" sz="3200" dirty="0">
              <a:solidFill>
                <a:schemeClr val="tx1"/>
              </a:solidFill>
              <a:cs typeface="Arial" pitchFamily="34" charset="0"/>
            </a:endParaRPr>
          </a:p>
          <a:p>
            <a:pPr>
              <a:tabLst>
                <a:tab pos="1146175" algn="l"/>
              </a:tabLst>
              <a:defRPr/>
            </a:pPr>
            <a:r>
              <a:rPr lang="en-US" sz="2800" b="0" dirty="0" smtClean="0">
                <a:solidFill>
                  <a:schemeClr val="tx1"/>
                </a:solidFill>
                <a:cs typeface="Arial" pitchFamily="34" charset="0"/>
              </a:rPr>
              <a:t>I can evaluate multiple sources of information presented in different media or formats in order to address a question or solve a problem</a:t>
            </a:r>
            <a:r>
              <a:rPr lang="en-US" sz="3200" b="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en-US" sz="3200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0" y="2303522"/>
            <a:ext cx="1143000" cy="3802797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2" charset="0"/>
                <a:ea typeface="ＭＳ Ｐゴシック" charset="-128"/>
              </a:rPr>
              <a:t>Depth of Knowledge</a:t>
            </a:r>
          </a:p>
        </p:txBody>
      </p:sp>
    </p:spTree>
    <p:extLst>
      <p:ext uri="{BB962C8B-B14F-4D97-AF65-F5344CB8AC3E}">
        <p14:creationId xmlns:p14="http://schemas.microsoft.com/office/powerpoint/2010/main" val="287242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ocm boces</dc:creator>
  <cp:lastModifiedBy>ocm boces</cp:lastModifiedBy>
  <cp:revision>1</cp:revision>
  <dcterms:created xsi:type="dcterms:W3CDTF">2015-10-15T13:16:35Z</dcterms:created>
  <dcterms:modified xsi:type="dcterms:W3CDTF">2015-10-15T13:17:13Z</dcterms:modified>
</cp:coreProperties>
</file>